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3" r:id="rId2"/>
    <p:sldId id="280" r:id="rId3"/>
    <p:sldId id="279" r:id="rId4"/>
    <p:sldId id="256" r:id="rId5"/>
    <p:sldId id="262" r:id="rId6"/>
    <p:sldId id="268" r:id="rId7"/>
    <p:sldId id="281" r:id="rId8"/>
    <p:sldId id="264" r:id="rId9"/>
    <p:sldId id="270" r:id="rId10"/>
    <p:sldId id="271" r:id="rId11"/>
    <p:sldId id="272" r:id="rId12"/>
    <p:sldId id="269" r:id="rId13"/>
    <p:sldId id="273" r:id="rId14"/>
    <p:sldId id="275" r:id="rId15"/>
    <p:sldId id="276" r:id="rId16"/>
    <p:sldId id="277" r:id="rId17"/>
    <p:sldId id="278" r:id="rId18"/>
    <p:sldId id="265" r:id="rId19"/>
    <p:sldId id="266" r:id="rId20"/>
    <p:sldId id="267"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CAC517-5BAF-F54E-B6C3-BB0859E1865D}">
          <p14:sldIdLst>
            <p14:sldId id="263"/>
            <p14:sldId id="280"/>
            <p14:sldId id="279"/>
            <p14:sldId id="256"/>
            <p14:sldId id="262"/>
            <p14:sldId id="268"/>
            <p14:sldId id="281"/>
            <p14:sldId id="264"/>
            <p14:sldId id="270"/>
            <p14:sldId id="271"/>
            <p14:sldId id="272"/>
            <p14:sldId id="269"/>
            <p14:sldId id="273"/>
            <p14:sldId id="275"/>
            <p14:sldId id="276"/>
            <p14:sldId id="277"/>
            <p14:sldId id="278"/>
            <p14:sldId id="265"/>
            <p14:sldId id="266"/>
            <p14:sldId id="26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6653"/>
    <a:srgbClr val="8CDB59"/>
    <a:srgbClr val="FFB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07"/>
  </p:normalViewPr>
  <p:slideViewPr>
    <p:cSldViewPr snapToGrid="0" snapToObjects="1">
      <p:cViewPr>
        <p:scale>
          <a:sx n="121" d="100"/>
          <a:sy n="121" d="100"/>
        </p:scale>
        <p:origin x="-9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LSTM</c:v>
                </c:pt>
              </c:strCache>
            </c:strRef>
          </c:tx>
          <c:spPr>
            <a:solidFill>
              <a:schemeClr val="accent1"/>
            </a:solidFill>
            <a:ln>
              <a:noFill/>
            </a:ln>
            <a:effectLst/>
          </c:spPr>
          <c:invertIfNegative val="0"/>
          <c:cat>
            <c:strRef>
              <c:f>Sheet1!$A$2:$A$3</c:f>
              <c:strCache>
                <c:ptCount val="2"/>
                <c:pt idx="0">
                  <c:v>GloVe</c:v>
                </c:pt>
                <c:pt idx="1">
                  <c:v>word2vec</c:v>
                </c:pt>
              </c:strCache>
            </c:strRef>
          </c:cat>
          <c:val>
            <c:numRef>
              <c:f>Sheet1!$B$2:$B$3</c:f>
              <c:numCache>
                <c:formatCode>General</c:formatCode>
                <c:ptCount val="2"/>
                <c:pt idx="0">
                  <c:v>0.1639</c:v>
                </c:pt>
                <c:pt idx="1">
                  <c:v>0.1692</c:v>
                </c:pt>
              </c:numCache>
            </c:numRef>
          </c:val>
          <c:extLst xmlns:c16r2="http://schemas.microsoft.com/office/drawing/2015/06/chart">
            <c:ext xmlns:c16="http://schemas.microsoft.com/office/drawing/2014/chart" uri="{C3380CC4-5D6E-409C-BE32-E72D297353CC}">
              <c16:uniqueId val="{00000000-F51F-1E44-9C54-DE2F738F6F04}"/>
            </c:ext>
          </c:extLst>
        </c:ser>
        <c:ser>
          <c:idx val="1"/>
          <c:order val="1"/>
          <c:tx>
            <c:strRef>
              <c:f>Sheet1!$C$1</c:f>
              <c:strCache>
                <c:ptCount val="1"/>
                <c:pt idx="0">
                  <c:v>GRU</c:v>
                </c:pt>
              </c:strCache>
            </c:strRef>
          </c:tx>
          <c:spPr>
            <a:solidFill>
              <a:schemeClr val="accent2"/>
            </a:solidFill>
            <a:ln>
              <a:noFill/>
            </a:ln>
            <a:effectLst/>
          </c:spPr>
          <c:invertIfNegative val="0"/>
          <c:cat>
            <c:strRef>
              <c:f>Sheet1!$A$2:$A$3</c:f>
              <c:strCache>
                <c:ptCount val="2"/>
                <c:pt idx="0">
                  <c:v>GloVe</c:v>
                </c:pt>
                <c:pt idx="1">
                  <c:v>word2vec</c:v>
                </c:pt>
              </c:strCache>
            </c:strRef>
          </c:cat>
          <c:val>
            <c:numRef>
              <c:f>Sheet1!$C$2:$C$3</c:f>
              <c:numCache>
                <c:formatCode>General</c:formatCode>
                <c:ptCount val="2"/>
                <c:pt idx="0">
                  <c:v>0.17119</c:v>
                </c:pt>
                <c:pt idx="1">
                  <c:v>0.17851</c:v>
                </c:pt>
              </c:numCache>
            </c:numRef>
          </c:val>
          <c:extLst xmlns:c16r2="http://schemas.microsoft.com/office/drawing/2015/06/chart">
            <c:ext xmlns:c16="http://schemas.microsoft.com/office/drawing/2014/chart" uri="{C3380CC4-5D6E-409C-BE32-E72D297353CC}">
              <c16:uniqueId val="{00000001-F51F-1E44-9C54-DE2F738F6F04}"/>
            </c:ext>
          </c:extLst>
        </c:ser>
        <c:ser>
          <c:idx val="2"/>
          <c:order val="2"/>
          <c:tx>
            <c:strRef>
              <c:f>Sheet1!$D$1</c:f>
              <c:strCache>
                <c:ptCount val="1"/>
                <c:pt idx="0">
                  <c:v>RNN</c:v>
                </c:pt>
              </c:strCache>
            </c:strRef>
          </c:tx>
          <c:spPr>
            <a:solidFill>
              <a:schemeClr val="accent3"/>
            </a:solidFill>
            <a:ln>
              <a:noFill/>
            </a:ln>
            <a:effectLst/>
          </c:spPr>
          <c:invertIfNegative val="0"/>
          <c:cat>
            <c:strRef>
              <c:f>Sheet1!$A$2:$A$3</c:f>
              <c:strCache>
                <c:ptCount val="2"/>
                <c:pt idx="0">
                  <c:v>GloVe</c:v>
                </c:pt>
                <c:pt idx="1">
                  <c:v>word2vec</c:v>
                </c:pt>
              </c:strCache>
            </c:strRef>
          </c:cat>
          <c:val>
            <c:numRef>
              <c:f>Sheet1!$D$2:$D$3</c:f>
              <c:numCache>
                <c:formatCode>General</c:formatCode>
                <c:ptCount val="2"/>
                <c:pt idx="0">
                  <c:v>0.1839</c:v>
                </c:pt>
                <c:pt idx="1">
                  <c:v>0.1851</c:v>
                </c:pt>
              </c:numCache>
            </c:numRef>
          </c:val>
          <c:extLst xmlns:c16r2="http://schemas.microsoft.com/office/drawing/2015/06/chart">
            <c:ext xmlns:c16="http://schemas.microsoft.com/office/drawing/2014/chart" uri="{C3380CC4-5D6E-409C-BE32-E72D297353CC}">
              <c16:uniqueId val="{00000002-F51F-1E44-9C54-DE2F738F6F04}"/>
            </c:ext>
          </c:extLst>
        </c:ser>
        <c:ser>
          <c:idx val="3"/>
          <c:order val="3"/>
          <c:tx>
            <c:strRef>
              <c:f>Sheet1!$E$1</c:f>
              <c:strCache>
                <c:ptCount val="1"/>
                <c:pt idx="0">
                  <c:v>Single Layer LSTM</c:v>
                </c:pt>
              </c:strCache>
            </c:strRef>
          </c:tx>
          <c:spPr>
            <a:solidFill>
              <a:schemeClr val="accent4"/>
            </a:solidFill>
            <a:ln>
              <a:noFill/>
            </a:ln>
            <a:effectLst/>
          </c:spPr>
          <c:invertIfNegative val="0"/>
          <c:cat>
            <c:strRef>
              <c:f>Sheet1!$A$2:$A$3</c:f>
              <c:strCache>
                <c:ptCount val="2"/>
                <c:pt idx="0">
                  <c:v>GloVe</c:v>
                </c:pt>
                <c:pt idx="1">
                  <c:v>word2vec</c:v>
                </c:pt>
              </c:strCache>
            </c:strRef>
          </c:cat>
          <c:val>
            <c:numRef>
              <c:f>Sheet1!$E$2:$E$3</c:f>
              <c:numCache>
                <c:formatCode>General</c:formatCode>
                <c:ptCount val="2"/>
                <c:pt idx="0">
                  <c:v>0.1712</c:v>
                </c:pt>
                <c:pt idx="1">
                  <c:v>0.1756</c:v>
                </c:pt>
              </c:numCache>
            </c:numRef>
          </c:val>
          <c:extLst xmlns:c16r2="http://schemas.microsoft.com/office/drawing/2015/06/chart">
            <c:ext xmlns:c16="http://schemas.microsoft.com/office/drawing/2014/chart" uri="{C3380CC4-5D6E-409C-BE32-E72D297353CC}">
              <c16:uniqueId val="{00000003-F51F-1E44-9C54-DE2F738F6F04}"/>
            </c:ext>
          </c:extLst>
        </c:ser>
        <c:dLbls>
          <c:showLegendKey val="0"/>
          <c:showVal val="0"/>
          <c:showCatName val="0"/>
          <c:showSerName val="0"/>
          <c:showPercent val="0"/>
          <c:showBubbleSize val="0"/>
        </c:dLbls>
        <c:gapWidth val="199"/>
        <c:axId val="-521362368"/>
        <c:axId val="-522711792"/>
      </c:barChart>
      <c:catAx>
        <c:axId val="-521362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522711792"/>
        <c:crosses val="autoZero"/>
        <c:auto val="1"/>
        <c:lblAlgn val="ctr"/>
        <c:lblOffset val="100"/>
        <c:noMultiLvlLbl val="0"/>
      </c:catAx>
      <c:valAx>
        <c:axId val="-5227117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1362368"/>
        <c:crosses val="autoZero"/>
        <c:crossBetween val="between"/>
      </c:valAx>
      <c:spPr>
        <a:noFill/>
        <a:ln>
          <a:noFill/>
        </a:ln>
        <a:effectLst/>
      </c:spPr>
    </c:plotArea>
    <c:legend>
      <c:legendPos val="t"/>
      <c:layout>
        <c:manualLayout>
          <c:xMode val="edge"/>
          <c:yMode val="edge"/>
          <c:x val="0.0342349853327158"/>
          <c:y val="0.0204304974699736"/>
          <c:w val="0.924177088158098"/>
          <c:h val="0.08014270553103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99DE32-1F5E-4631-AB4E-20F6F77CF2F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7FE20F1-416F-49AF-908A-C6AEF51EF881}">
      <dgm:prSet/>
      <dgm:spPr/>
      <dgm:t>
        <a:bodyPr/>
        <a:lstStyle/>
        <a:p>
          <a:r>
            <a:rPr lang="en-US"/>
            <a:t>ASAP – AUTOMATED STUDENT ASSESMENT PRIZE</a:t>
          </a:r>
        </a:p>
      </dgm:t>
    </dgm:pt>
    <dgm:pt modelId="{6E133B13-91C7-41C3-8010-82C6BEBDA962}" type="parTrans" cxnId="{FD9EE795-5A14-48D1-842A-EAF4EA91331C}">
      <dgm:prSet/>
      <dgm:spPr/>
      <dgm:t>
        <a:bodyPr/>
        <a:lstStyle/>
        <a:p>
          <a:endParaRPr lang="en-US"/>
        </a:p>
      </dgm:t>
    </dgm:pt>
    <dgm:pt modelId="{89284152-C161-46A5-B141-3BC5DEF79FDC}" type="sibTrans" cxnId="{FD9EE795-5A14-48D1-842A-EAF4EA91331C}">
      <dgm:prSet/>
      <dgm:spPr/>
      <dgm:t>
        <a:bodyPr/>
        <a:lstStyle/>
        <a:p>
          <a:endParaRPr lang="en-US"/>
        </a:p>
      </dgm:t>
    </dgm:pt>
    <dgm:pt modelId="{BCB686A9-5939-402B-81F2-C9B8E96C539A}">
      <dgm:prSet/>
      <dgm:spPr/>
      <dgm:t>
        <a:bodyPr/>
        <a:lstStyle/>
        <a:p>
          <a:r>
            <a:rPr lang="en-US"/>
            <a:t>13,000 graded student essays written by 7</a:t>
          </a:r>
          <a:r>
            <a:rPr lang="en-US" baseline="30000"/>
            <a:t>th</a:t>
          </a:r>
          <a:r>
            <a:rPr lang="en-US"/>
            <a:t>-10</a:t>
          </a:r>
          <a:r>
            <a:rPr lang="en-US" baseline="30000"/>
            <a:t>th</a:t>
          </a:r>
          <a:r>
            <a:rPr lang="en-US"/>
            <a:t> grade students across 8 different prompt provided by Hewlett Foundation on Kaggle</a:t>
          </a:r>
        </a:p>
      </dgm:t>
    </dgm:pt>
    <dgm:pt modelId="{FAC97C4A-B19C-4557-986E-DE715A1F3294}" type="parTrans" cxnId="{5F331AFB-8CB8-40FF-99AD-0964536D37F9}">
      <dgm:prSet/>
      <dgm:spPr/>
      <dgm:t>
        <a:bodyPr/>
        <a:lstStyle/>
        <a:p>
          <a:endParaRPr lang="en-US"/>
        </a:p>
      </dgm:t>
    </dgm:pt>
    <dgm:pt modelId="{107477CD-65A1-49EA-8299-437E0EF8E9B4}" type="sibTrans" cxnId="{5F331AFB-8CB8-40FF-99AD-0964536D37F9}">
      <dgm:prSet/>
      <dgm:spPr/>
      <dgm:t>
        <a:bodyPr/>
        <a:lstStyle/>
        <a:p>
          <a:endParaRPr lang="en-US"/>
        </a:p>
      </dgm:t>
    </dgm:pt>
    <dgm:pt modelId="{DA964E62-3869-47CE-BB84-88A0B38538A4}">
      <dgm:prSet/>
      <dgm:spPr/>
      <dgm:t>
        <a:bodyPr/>
        <a:lstStyle/>
        <a:p>
          <a:r>
            <a:rPr lang="en-US"/>
            <a:t>Essay are between 150 -550 words.</a:t>
          </a:r>
        </a:p>
      </dgm:t>
    </dgm:pt>
    <dgm:pt modelId="{762C7273-604C-436C-B2B1-7BD34BC0BA9A}" type="parTrans" cxnId="{73F0F223-3A5F-41A7-B15C-BB14519FD3AD}">
      <dgm:prSet/>
      <dgm:spPr/>
      <dgm:t>
        <a:bodyPr/>
        <a:lstStyle/>
        <a:p>
          <a:endParaRPr lang="en-US"/>
        </a:p>
      </dgm:t>
    </dgm:pt>
    <dgm:pt modelId="{114C4D97-FBFB-40D1-B65C-18F070FFF2EB}" type="sibTrans" cxnId="{73F0F223-3A5F-41A7-B15C-BB14519FD3AD}">
      <dgm:prSet/>
      <dgm:spPr/>
      <dgm:t>
        <a:bodyPr/>
        <a:lstStyle/>
        <a:p>
          <a:endParaRPr lang="en-US"/>
        </a:p>
      </dgm:t>
    </dgm:pt>
    <dgm:pt modelId="{E4D5BD1B-3E81-1843-8E1D-DB149FE21360}" type="pres">
      <dgm:prSet presAssocID="{E999DE32-1F5E-4631-AB4E-20F6F77CF2F0}" presName="linear" presStyleCnt="0">
        <dgm:presLayoutVars>
          <dgm:animLvl val="lvl"/>
          <dgm:resizeHandles val="exact"/>
        </dgm:presLayoutVars>
      </dgm:prSet>
      <dgm:spPr/>
      <dgm:t>
        <a:bodyPr/>
        <a:lstStyle/>
        <a:p>
          <a:endParaRPr lang="en-US"/>
        </a:p>
      </dgm:t>
    </dgm:pt>
    <dgm:pt modelId="{478B08BC-BD30-DD48-9969-8801BC1F88A4}" type="pres">
      <dgm:prSet presAssocID="{87FE20F1-416F-49AF-908A-C6AEF51EF881}" presName="parentText" presStyleLbl="node1" presStyleIdx="0" presStyleCnt="3">
        <dgm:presLayoutVars>
          <dgm:chMax val="0"/>
          <dgm:bulletEnabled val="1"/>
        </dgm:presLayoutVars>
      </dgm:prSet>
      <dgm:spPr/>
      <dgm:t>
        <a:bodyPr/>
        <a:lstStyle/>
        <a:p>
          <a:endParaRPr lang="en-US"/>
        </a:p>
      </dgm:t>
    </dgm:pt>
    <dgm:pt modelId="{1382ECA4-3CB6-7147-AE80-6F94990CE32A}" type="pres">
      <dgm:prSet presAssocID="{89284152-C161-46A5-B141-3BC5DEF79FDC}" presName="spacer" presStyleCnt="0"/>
      <dgm:spPr/>
    </dgm:pt>
    <dgm:pt modelId="{54BB08C3-C4EB-2F4A-A532-C7A6CB4961D3}" type="pres">
      <dgm:prSet presAssocID="{BCB686A9-5939-402B-81F2-C9B8E96C539A}" presName="parentText" presStyleLbl="node1" presStyleIdx="1" presStyleCnt="3">
        <dgm:presLayoutVars>
          <dgm:chMax val="0"/>
          <dgm:bulletEnabled val="1"/>
        </dgm:presLayoutVars>
      </dgm:prSet>
      <dgm:spPr/>
      <dgm:t>
        <a:bodyPr/>
        <a:lstStyle/>
        <a:p>
          <a:endParaRPr lang="en-US"/>
        </a:p>
      </dgm:t>
    </dgm:pt>
    <dgm:pt modelId="{5AB5B157-2866-AD47-9954-1A1F52E1A421}" type="pres">
      <dgm:prSet presAssocID="{107477CD-65A1-49EA-8299-437E0EF8E9B4}" presName="spacer" presStyleCnt="0"/>
      <dgm:spPr/>
    </dgm:pt>
    <dgm:pt modelId="{9822931E-0FAB-3A44-A00C-702215EAEC7E}" type="pres">
      <dgm:prSet presAssocID="{DA964E62-3869-47CE-BB84-88A0B38538A4}" presName="parentText" presStyleLbl="node1" presStyleIdx="2" presStyleCnt="3">
        <dgm:presLayoutVars>
          <dgm:chMax val="0"/>
          <dgm:bulletEnabled val="1"/>
        </dgm:presLayoutVars>
      </dgm:prSet>
      <dgm:spPr/>
      <dgm:t>
        <a:bodyPr/>
        <a:lstStyle/>
        <a:p>
          <a:endParaRPr lang="en-US"/>
        </a:p>
      </dgm:t>
    </dgm:pt>
  </dgm:ptLst>
  <dgm:cxnLst>
    <dgm:cxn modelId="{FD9EE795-5A14-48D1-842A-EAF4EA91331C}" srcId="{E999DE32-1F5E-4631-AB4E-20F6F77CF2F0}" destId="{87FE20F1-416F-49AF-908A-C6AEF51EF881}" srcOrd="0" destOrd="0" parTransId="{6E133B13-91C7-41C3-8010-82C6BEBDA962}" sibTransId="{89284152-C161-46A5-B141-3BC5DEF79FDC}"/>
    <dgm:cxn modelId="{7CA2F6D9-6320-F94A-85C8-7F264103CC34}" type="presOf" srcId="{E999DE32-1F5E-4631-AB4E-20F6F77CF2F0}" destId="{E4D5BD1B-3E81-1843-8E1D-DB149FE21360}" srcOrd="0" destOrd="0" presId="urn:microsoft.com/office/officeart/2005/8/layout/vList2"/>
    <dgm:cxn modelId="{0EDF0F1C-AC6C-054C-925E-DF979AAB729B}" type="presOf" srcId="{DA964E62-3869-47CE-BB84-88A0B38538A4}" destId="{9822931E-0FAB-3A44-A00C-702215EAEC7E}" srcOrd="0" destOrd="0" presId="urn:microsoft.com/office/officeart/2005/8/layout/vList2"/>
    <dgm:cxn modelId="{5F331AFB-8CB8-40FF-99AD-0964536D37F9}" srcId="{E999DE32-1F5E-4631-AB4E-20F6F77CF2F0}" destId="{BCB686A9-5939-402B-81F2-C9B8E96C539A}" srcOrd="1" destOrd="0" parTransId="{FAC97C4A-B19C-4557-986E-DE715A1F3294}" sibTransId="{107477CD-65A1-49EA-8299-437E0EF8E9B4}"/>
    <dgm:cxn modelId="{73F0F223-3A5F-41A7-B15C-BB14519FD3AD}" srcId="{E999DE32-1F5E-4631-AB4E-20F6F77CF2F0}" destId="{DA964E62-3869-47CE-BB84-88A0B38538A4}" srcOrd="2" destOrd="0" parTransId="{762C7273-604C-436C-B2B1-7BD34BC0BA9A}" sibTransId="{114C4D97-FBFB-40D1-B65C-18F070FFF2EB}"/>
    <dgm:cxn modelId="{9AFE8927-D6EA-E547-A1BD-46894B1A5F76}" type="presOf" srcId="{87FE20F1-416F-49AF-908A-C6AEF51EF881}" destId="{478B08BC-BD30-DD48-9969-8801BC1F88A4}" srcOrd="0" destOrd="0" presId="urn:microsoft.com/office/officeart/2005/8/layout/vList2"/>
    <dgm:cxn modelId="{9651A830-1C89-A946-9C3D-894381B176D8}" type="presOf" srcId="{BCB686A9-5939-402B-81F2-C9B8E96C539A}" destId="{54BB08C3-C4EB-2F4A-A532-C7A6CB4961D3}" srcOrd="0" destOrd="0" presId="urn:microsoft.com/office/officeart/2005/8/layout/vList2"/>
    <dgm:cxn modelId="{FAED20C7-B2E6-474D-B349-0531BD9DAFAC}" type="presParOf" srcId="{E4D5BD1B-3E81-1843-8E1D-DB149FE21360}" destId="{478B08BC-BD30-DD48-9969-8801BC1F88A4}" srcOrd="0" destOrd="0" presId="urn:microsoft.com/office/officeart/2005/8/layout/vList2"/>
    <dgm:cxn modelId="{4C75AD67-AA93-6740-B3B8-8F444F685654}" type="presParOf" srcId="{E4D5BD1B-3E81-1843-8E1D-DB149FE21360}" destId="{1382ECA4-3CB6-7147-AE80-6F94990CE32A}" srcOrd="1" destOrd="0" presId="urn:microsoft.com/office/officeart/2005/8/layout/vList2"/>
    <dgm:cxn modelId="{5216544C-445C-3B4C-9C0F-C3545728892C}" type="presParOf" srcId="{E4D5BD1B-3E81-1843-8E1D-DB149FE21360}" destId="{54BB08C3-C4EB-2F4A-A532-C7A6CB4961D3}" srcOrd="2" destOrd="0" presId="urn:microsoft.com/office/officeart/2005/8/layout/vList2"/>
    <dgm:cxn modelId="{E03215F6-3C52-2B42-B444-9BA2864969DF}" type="presParOf" srcId="{E4D5BD1B-3E81-1843-8E1D-DB149FE21360}" destId="{5AB5B157-2866-AD47-9954-1A1F52E1A421}" srcOrd="3" destOrd="0" presId="urn:microsoft.com/office/officeart/2005/8/layout/vList2"/>
    <dgm:cxn modelId="{53F09FF3-33EA-1F4D-8F87-C84ABC20E5ED}" type="presParOf" srcId="{E4D5BD1B-3E81-1843-8E1D-DB149FE21360}" destId="{9822931E-0FAB-3A44-A00C-702215EAEC7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93C465-7B9F-4BAA-9012-CF6617782A99}"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9DF5BBE2-87E5-4A9C-92ED-59FA171BEC5F}">
      <dgm:prSet/>
      <dgm:spPr/>
      <dgm:t>
        <a:bodyPr/>
        <a:lstStyle/>
        <a:p>
          <a:r>
            <a:rPr lang="en-US" dirty="0" smtClean="0"/>
            <a:t>Data Processing</a:t>
          </a:r>
          <a:endParaRPr lang="en-US" dirty="0"/>
        </a:p>
      </dgm:t>
    </dgm:pt>
    <dgm:pt modelId="{339000DB-C434-42F2-9076-3D4E072944EC}" type="parTrans" cxnId="{0928AB6F-907E-4877-A702-ABC411E9D0A3}">
      <dgm:prSet/>
      <dgm:spPr/>
      <dgm:t>
        <a:bodyPr/>
        <a:lstStyle/>
        <a:p>
          <a:endParaRPr lang="en-US"/>
        </a:p>
      </dgm:t>
    </dgm:pt>
    <dgm:pt modelId="{231F80C8-8050-4478-8689-88F52CEA0FD4}" type="sibTrans" cxnId="{0928AB6F-907E-4877-A702-ABC411E9D0A3}">
      <dgm:prSet/>
      <dgm:spPr/>
      <dgm:t>
        <a:bodyPr/>
        <a:lstStyle/>
        <a:p>
          <a:endParaRPr lang="en-US"/>
        </a:p>
      </dgm:t>
    </dgm:pt>
    <dgm:pt modelId="{2EE184AA-A375-4469-8BDE-E4A24023B6AC}">
      <dgm:prSet/>
      <dgm:spPr/>
      <dgm:t>
        <a:bodyPr/>
        <a:lstStyle/>
        <a:p>
          <a:r>
            <a:rPr lang="en-US" dirty="0" smtClean="0"/>
            <a:t>Preprocessed the essays </a:t>
          </a:r>
        </a:p>
        <a:p>
          <a:r>
            <a:rPr lang="en-US" dirty="0" smtClean="0"/>
            <a:t>Normalized all essay scores between 0 and 1</a:t>
          </a:r>
        </a:p>
      </dgm:t>
    </dgm:pt>
    <dgm:pt modelId="{9F474869-876A-4482-A558-6ACA749D7642}" type="parTrans" cxnId="{5571931C-A8B9-406C-A671-B69C245219DC}">
      <dgm:prSet/>
      <dgm:spPr/>
      <dgm:t>
        <a:bodyPr/>
        <a:lstStyle/>
        <a:p>
          <a:endParaRPr lang="en-US"/>
        </a:p>
      </dgm:t>
    </dgm:pt>
    <dgm:pt modelId="{7BA9EB2F-EDA4-4BCB-894A-D9E273305F22}" type="sibTrans" cxnId="{5571931C-A8B9-406C-A671-B69C245219DC}">
      <dgm:prSet/>
      <dgm:spPr/>
      <dgm:t>
        <a:bodyPr/>
        <a:lstStyle/>
        <a:p>
          <a:endParaRPr lang="en-US"/>
        </a:p>
      </dgm:t>
    </dgm:pt>
    <dgm:pt modelId="{C622EF12-15F9-406B-9186-D38E94763F79}">
      <dgm:prSet/>
      <dgm:spPr/>
      <dgm:t>
        <a:bodyPr/>
        <a:lstStyle/>
        <a:p>
          <a:r>
            <a:rPr lang="en-US" dirty="0" smtClean="0"/>
            <a:t>Process Essay chunks dataset</a:t>
          </a:r>
          <a:endParaRPr lang="en-US" dirty="0"/>
        </a:p>
      </dgm:t>
    </dgm:pt>
    <dgm:pt modelId="{B2DF6D2B-25FE-4478-8093-A22AD027C8FF}" type="parTrans" cxnId="{42767EFF-BBDF-4E5C-A710-F68F6AD7567F}">
      <dgm:prSet/>
      <dgm:spPr/>
      <dgm:t>
        <a:bodyPr/>
        <a:lstStyle/>
        <a:p>
          <a:endParaRPr lang="en-US"/>
        </a:p>
      </dgm:t>
    </dgm:pt>
    <dgm:pt modelId="{0D08E596-0513-4D14-A278-A3531CAE619E}" type="sibTrans" cxnId="{42767EFF-BBDF-4E5C-A710-F68F6AD7567F}">
      <dgm:prSet/>
      <dgm:spPr/>
      <dgm:t>
        <a:bodyPr/>
        <a:lstStyle/>
        <a:p>
          <a:endParaRPr lang="en-US"/>
        </a:p>
      </dgm:t>
    </dgm:pt>
    <dgm:pt modelId="{726B4BBE-4816-4995-B4D0-883CEC3FB04F}">
      <dgm:prSet/>
      <dgm:spPr/>
      <dgm:t>
        <a:bodyPr/>
        <a:lstStyle/>
        <a:p>
          <a:r>
            <a:rPr lang="en-US" dirty="0"/>
            <a:t>Training Glove vectors </a:t>
          </a:r>
          <a:r>
            <a:rPr lang="en-US" dirty="0" smtClean="0"/>
            <a:t>from our corpus</a:t>
          </a:r>
        </a:p>
        <a:p>
          <a:r>
            <a:rPr lang="en-US" dirty="0" smtClean="0"/>
            <a:t>Creating multidimensional structure of essay dataset by dividing the essays into chunks </a:t>
          </a:r>
        </a:p>
        <a:p>
          <a:r>
            <a:rPr lang="en-US" dirty="0" smtClean="0"/>
            <a:t>Created associated word embedding </a:t>
          </a:r>
          <a:endParaRPr lang="en-US" dirty="0"/>
        </a:p>
      </dgm:t>
    </dgm:pt>
    <dgm:pt modelId="{0393C35A-8572-4662-B949-6CBADB17FE87}" type="parTrans" cxnId="{2D45B245-3D55-47D3-BD2F-CF831AD13AF5}">
      <dgm:prSet/>
      <dgm:spPr/>
      <dgm:t>
        <a:bodyPr/>
        <a:lstStyle/>
        <a:p>
          <a:endParaRPr lang="en-US"/>
        </a:p>
      </dgm:t>
    </dgm:pt>
    <dgm:pt modelId="{FB83DDEF-8619-4E3C-AB92-D57BFACDD8A2}" type="sibTrans" cxnId="{2D45B245-3D55-47D3-BD2F-CF831AD13AF5}">
      <dgm:prSet/>
      <dgm:spPr/>
      <dgm:t>
        <a:bodyPr/>
        <a:lstStyle/>
        <a:p>
          <a:endParaRPr lang="en-US"/>
        </a:p>
      </dgm:t>
    </dgm:pt>
    <dgm:pt modelId="{93B03C02-178F-4E1B-9583-AAAD16D629B1}">
      <dgm:prSet/>
      <dgm:spPr/>
      <dgm:t>
        <a:bodyPr/>
        <a:lstStyle/>
        <a:p>
          <a:r>
            <a:rPr lang="en-US" dirty="0" smtClean="0"/>
            <a:t>Training</a:t>
          </a:r>
          <a:endParaRPr lang="en-US" dirty="0"/>
        </a:p>
      </dgm:t>
    </dgm:pt>
    <dgm:pt modelId="{83F9CF36-6829-4800-9CF3-EA5B45CB5B2A}" type="parTrans" cxnId="{F504DACB-B2ED-402F-89D3-168D70297320}">
      <dgm:prSet/>
      <dgm:spPr/>
      <dgm:t>
        <a:bodyPr/>
        <a:lstStyle/>
        <a:p>
          <a:endParaRPr lang="en-US"/>
        </a:p>
      </dgm:t>
    </dgm:pt>
    <dgm:pt modelId="{E853A589-9763-4334-A078-B30A2F5048E4}" type="sibTrans" cxnId="{F504DACB-B2ED-402F-89D3-168D70297320}">
      <dgm:prSet/>
      <dgm:spPr/>
      <dgm:t>
        <a:bodyPr/>
        <a:lstStyle/>
        <a:p>
          <a:endParaRPr lang="en-US"/>
        </a:p>
      </dgm:t>
    </dgm:pt>
    <dgm:pt modelId="{A7C1190B-0B0F-4925-ABCA-44F5370E8EB8}">
      <dgm:prSet/>
      <dgm:spPr/>
      <dgm:t>
        <a:bodyPr/>
        <a:lstStyle/>
        <a:p>
          <a:r>
            <a:rPr lang="en-US" dirty="0" smtClean="0"/>
            <a:t>Training the dataset using LSTM and Feed forward Neural Networks pipeline model</a:t>
          </a:r>
          <a:endParaRPr lang="en-US" dirty="0"/>
        </a:p>
      </dgm:t>
    </dgm:pt>
    <dgm:pt modelId="{2C8B83C1-514E-4156-A709-A635BC2082E7}" type="parTrans" cxnId="{D4F44B95-902E-497A-B428-50175A9EC1E8}">
      <dgm:prSet/>
      <dgm:spPr/>
      <dgm:t>
        <a:bodyPr/>
        <a:lstStyle/>
        <a:p>
          <a:endParaRPr lang="en-US"/>
        </a:p>
      </dgm:t>
    </dgm:pt>
    <dgm:pt modelId="{65BD43E4-F4D5-4FAF-AAF9-6742C78DD360}" type="sibTrans" cxnId="{D4F44B95-902E-497A-B428-50175A9EC1E8}">
      <dgm:prSet/>
      <dgm:spPr/>
      <dgm:t>
        <a:bodyPr/>
        <a:lstStyle/>
        <a:p>
          <a:endParaRPr lang="en-US"/>
        </a:p>
      </dgm:t>
    </dgm:pt>
    <dgm:pt modelId="{57ABE3AC-9FC2-4114-B85B-4B292A3BEE4B}">
      <dgm:prSet/>
      <dgm:spPr/>
      <dgm:t>
        <a:bodyPr/>
        <a:lstStyle/>
        <a:p>
          <a:r>
            <a:rPr lang="en-US" dirty="0" smtClean="0"/>
            <a:t>Evaluation</a:t>
          </a:r>
          <a:endParaRPr lang="en-US" dirty="0"/>
        </a:p>
      </dgm:t>
    </dgm:pt>
    <dgm:pt modelId="{1DE1C8F3-8939-4CE0-8230-1606D28AFC14}" type="parTrans" cxnId="{24ED7102-E163-4BB3-897C-E0DE8AFE0D33}">
      <dgm:prSet/>
      <dgm:spPr/>
      <dgm:t>
        <a:bodyPr/>
        <a:lstStyle/>
        <a:p>
          <a:endParaRPr lang="en-US"/>
        </a:p>
      </dgm:t>
    </dgm:pt>
    <dgm:pt modelId="{7CF8B35D-5B3B-4503-BF98-4D58AFCC5EDC}" type="sibTrans" cxnId="{24ED7102-E163-4BB3-897C-E0DE8AFE0D33}">
      <dgm:prSet/>
      <dgm:spPr/>
      <dgm:t>
        <a:bodyPr/>
        <a:lstStyle/>
        <a:p>
          <a:endParaRPr lang="en-US"/>
        </a:p>
      </dgm:t>
    </dgm:pt>
    <dgm:pt modelId="{1BFF6E49-A34B-455D-B667-7D2F32A9BCF7}">
      <dgm:prSet/>
      <dgm:spPr/>
      <dgm:t>
        <a:bodyPr/>
        <a:lstStyle/>
        <a:p>
          <a:r>
            <a:rPr lang="en-US" dirty="0" smtClean="0"/>
            <a:t>Evaluated the performance of this model using Root Mean squared Error (RMSE</a:t>
          </a:r>
          <a:r>
            <a:rPr lang="en-US" dirty="0" smtClean="0"/>
            <a:t>)</a:t>
          </a:r>
          <a:endParaRPr lang="en-US" dirty="0"/>
        </a:p>
      </dgm:t>
    </dgm:pt>
    <dgm:pt modelId="{4FF51C58-1F5A-4874-8123-EFF9B0A5507C}" type="parTrans" cxnId="{4EEE1123-4C2D-4549-9395-8FC19F54BD82}">
      <dgm:prSet/>
      <dgm:spPr/>
      <dgm:t>
        <a:bodyPr/>
        <a:lstStyle/>
        <a:p>
          <a:endParaRPr lang="en-US"/>
        </a:p>
      </dgm:t>
    </dgm:pt>
    <dgm:pt modelId="{64776583-4B39-4ADC-A530-316A48E5611E}" type="sibTrans" cxnId="{4EEE1123-4C2D-4549-9395-8FC19F54BD82}">
      <dgm:prSet/>
      <dgm:spPr/>
      <dgm:t>
        <a:bodyPr/>
        <a:lstStyle/>
        <a:p>
          <a:endParaRPr lang="en-US"/>
        </a:p>
      </dgm:t>
    </dgm:pt>
    <dgm:pt modelId="{F8D06F95-1C67-8F4B-A746-3C5AAB81C242}" type="pres">
      <dgm:prSet presAssocID="{CE93C465-7B9F-4BAA-9012-CF6617782A99}" presName="Name0" presStyleCnt="0">
        <dgm:presLayoutVars>
          <dgm:dir/>
          <dgm:animLvl val="lvl"/>
          <dgm:resizeHandles val="exact"/>
        </dgm:presLayoutVars>
      </dgm:prSet>
      <dgm:spPr/>
      <dgm:t>
        <a:bodyPr/>
        <a:lstStyle/>
        <a:p>
          <a:endParaRPr lang="en-US"/>
        </a:p>
      </dgm:t>
    </dgm:pt>
    <dgm:pt modelId="{B8239665-BB18-6845-8B3E-2DB98A38ACEA}" type="pres">
      <dgm:prSet presAssocID="{9DF5BBE2-87E5-4A9C-92ED-59FA171BEC5F}" presName="linNode" presStyleCnt="0"/>
      <dgm:spPr/>
    </dgm:pt>
    <dgm:pt modelId="{ABCBB965-1441-8346-99E0-EB661DF06D9D}" type="pres">
      <dgm:prSet presAssocID="{9DF5BBE2-87E5-4A9C-92ED-59FA171BEC5F}" presName="parentText" presStyleLbl="alignNode1" presStyleIdx="0" presStyleCnt="4">
        <dgm:presLayoutVars>
          <dgm:chMax val="1"/>
          <dgm:bulletEnabled/>
        </dgm:presLayoutVars>
      </dgm:prSet>
      <dgm:spPr/>
      <dgm:t>
        <a:bodyPr/>
        <a:lstStyle/>
        <a:p>
          <a:endParaRPr lang="en-US"/>
        </a:p>
      </dgm:t>
    </dgm:pt>
    <dgm:pt modelId="{7B19893E-3DD0-B948-A70B-BCB5A6B2206D}" type="pres">
      <dgm:prSet presAssocID="{9DF5BBE2-87E5-4A9C-92ED-59FA171BEC5F}" presName="descendantText" presStyleLbl="alignAccFollowNode1" presStyleIdx="0" presStyleCnt="4">
        <dgm:presLayoutVars>
          <dgm:bulletEnabled/>
        </dgm:presLayoutVars>
      </dgm:prSet>
      <dgm:spPr/>
      <dgm:t>
        <a:bodyPr/>
        <a:lstStyle/>
        <a:p>
          <a:endParaRPr lang="en-US"/>
        </a:p>
      </dgm:t>
    </dgm:pt>
    <dgm:pt modelId="{8F9D3A0D-F44D-F044-9952-D756EF25BCE7}" type="pres">
      <dgm:prSet presAssocID="{231F80C8-8050-4478-8689-88F52CEA0FD4}" presName="sp" presStyleCnt="0"/>
      <dgm:spPr/>
    </dgm:pt>
    <dgm:pt modelId="{6D010D2E-81CC-D94A-BF91-43B339791D3B}" type="pres">
      <dgm:prSet presAssocID="{C622EF12-15F9-406B-9186-D38E94763F79}" presName="linNode" presStyleCnt="0"/>
      <dgm:spPr/>
    </dgm:pt>
    <dgm:pt modelId="{97EA0E01-E2A3-914A-9812-E3244ECEF970}" type="pres">
      <dgm:prSet presAssocID="{C622EF12-15F9-406B-9186-D38E94763F79}" presName="parentText" presStyleLbl="alignNode1" presStyleIdx="1" presStyleCnt="4">
        <dgm:presLayoutVars>
          <dgm:chMax val="1"/>
          <dgm:bulletEnabled/>
        </dgm:presLayoutVars>
      </dgm:prSet>
      <dgm:spPr/>
      <dgm:t>
        <a:bodyPr/>
        <a:lstStyle/>
        <a:p>
          <a:endParaRPr lang="en-US"/>
        </a:p>
      </dgm:t>
    </dgm:pt>
    <dgm:pt modelId="{A551730C-F80C-6F49-94C7-5B78716DEA00}" type="pres">
      <dgm:prSet presAssocID="{C622EF12-15F9-406B-9186-D38E94763F79}" presName="descendantText" presStyleLbl="alignAccFollowNode1" presStyleIdx="1" presStyleCnt="4">
        <dgm:presLayoutVars>
          <dgm:bulletEnabled/>
        </dgm:presLayoutVars>
      </dgm:prSet>
      <dgm:spPr/>
      <dgm:t>
        <a:bodyPr/>
        <a:lstStyle/>
        <a:p>
          <a:endParaRPr lang="en-US"/>
        </a:p>
      </dgm:t>
    </dgm:pt>
    <dgm:pt modelId="{DCE820FE-BBF4-7545-9DFA-05E62B6603D5}" type="pres">
      <dgm:prSet presAssocID="{0D08E596-0513-4D14-A278-A3531CAE619E}" presName="sp" presStyleCnt="0"/>
      <dgm:spPr/>
    </dgm:pt>
    <dgm:pt modelId="{4D6047F1-A85B-A049-BA1A-25C151467626}" type="pres">
      <dgm:prSet presAssocID="{93B03C02-178F-4E1B-9583-AAAD16D629B1}" presName="linNode" presStyleCnt="0"/>
      <dgm:spPr/>
    </dgm:pt>
    <dgm:pt modelId="{342A2695-2868-CF4F-97B7-4324193EBCC0}" type="pres">
      <dgm:prSet presAssocID="{93B03C02-178F-4E1B-9583-AAAD16D629B1}" presName="parentText" presStyleLbl="alignNode1" presStyleIdx="2" presStyleCnt="4">
        <dgm:presLayoutVars>
          <dgm:chMax val="1"/>
          <dgm:bulletEnabled/>
        </dgm:presLayoutVars>
      </dgm:prSet>
      <dgm:spPr/>
      <dgm:t>
        <a:bodyPr/>
        <a:lstStyle/>
        <a:p>
          <a:endParaRPr lang="en-US"/>
        </a:p>
      </dgm:t>
    </dgm:pt>
    <dgm:pt modelId="{E8F78552-BEA9-1442-8612-F525A4E80DE7}" type="pres">
      <dgm:prSet presAssocID="{93B03C02-178F-4E1B-9583-AAAD16D629B1}" presName="descendantText" presStyleLbl="alignAccFollowNode1" presStyleIdx="2" presStyleCnt="4">
        <dgm:presLayoutVars>
          <dgm:bulletEnabled/>
        </dgm:presLayoutVars>
      </dgm:prSet>
      <dgm:spPr/>
      <dgm:t>
        <a:bodyPr/>
        <a:lstStyle/>
        <a:p>
          <a:endParaRPr lang="en-US"/>
        </a:p>
      </dgm:t>
    </dgm:pt>
    <dgm:pt modelId="{51738066-7954-094E-91A4-955FB44A0EE5}" type="pres">
      <dgm:prSet presAssocID="{E853A589-9763-4334-A078-B30A2F5048E4}" presName="sp" presStyleCnt="0"/>
      <dgm:spPr/>
    </dgm:pt>
    <dgm:pt modelId="{24D12074-D158-6945-BEF9-F397646591DF}" type="pres">
      <dgm:prSet presAssocID="{57ABE3AC-9FC2-4114-B85B-4B292A3BEE4B}" presName="linNode" presStyleCnt="0"/>
      <dgm:spPr/>
    </dgm:pt>
    <dgm:pt modelId="{47D67EAE-12BB-644B-A581-2CBE7FCFE5FF}" type="pres">
      <dgm:prSet presAssocID="{57ABE3AC-9FC2-4114-B85B-4B292A3BEE4B}" presName="parentText" presStyleLbl="alignNode1" presStyleIdx="3" presStyleCnt="4">
        <dgm:presLayoutVars>
          <dgm:chMax val="1"/>
          <dgm:bulletEnabled/>
        </dgm:presLayoutVars>
      </dgm:prSet>
      <dgm:spPr/>
      <dgm:t>
        <a:bodyPr/>
        <a:lstStyle/>
        <a:p>
          <a:endParaRPr lang="en-US"/>
        </a:p>
      </dgm:t>
    </dgm:pt>
    <dgm:pt modelId="{05F40D73-5847-AF42-8F52-2C1D6678CF7B}" type="pres">
      <dgm:prSet presAssocID="{57ABE3AC-9FC2-4114-B85B-4B292A3BEE4B}" presName="descendantText" presStyleLbl="alignAccFollowNode1" presStyleIdx="3" presStyleCnt="4">
        <dgm:presLayoutVars>
          <dgm:bulletEnabled/>
        </dgm:presLayoutVars>
      </dgm:prSet>
      <dgm:spPr/>
      <dgm:t>
        <a:bodyPr/>
        <a:lstStyle/>
        <a:p>
          <a:endParaRPr lang="en-US"/>
        </a:p>
      </dgm:t>
    </dgm:pt>
  </dgm:ptLst>
  <dgm:cxnLst>
    <dgm:cxn modelId="{4D005DCA-2DC9-1544-B2C8-776F24D3F944}" type="presOf" srcId="{CE93C465-7B9F-4BAA-9012-CF6617782A99}" destId="{F8D06F95-1C67-8F4B-A746-3C5AAB81C242}" srcOrd="0" destOrd="0" presId="urn:microsoft.com/office/officeart/2016/7/layout/VerticalSolidActionList"/>
    <dgm:cxn modelId="{1D8DBBB0-61A2-9C4E-BDF7-A9E830DBC958}" type="presOf" srcId="{93B03C02-178F-4E1B-9583-AAAD16D629B1}" destId="{342A2695-2868-CF4F-97B7-4324193EBCC0}" srcOrd="0" destOrd="0" presId="urn:microsoft.com/office/officeart/2016/7/layout/VerticalSolidActionList"/>
    <dgm:cxn modelId="{24ED7102-E163-4BB3-897C-E0DE8AFE0D33}" srcId="{CE93C465-7B9F-4BAA-9012-CF6617782A99}" destId="{57ABE3AC-9FC2-4114-B85B-4B292A3BEE4B}" srcOrd="3" destOrd="0" parTransId="{1DE1C8F3-8939-4CE0-8230-1606D28AFC14}" sibTransId="{7CF8B35D-5B3B-4503-BF98-4D58AFCC5EDC}"/>
    <dgm:cxn modelId="{D4F44B95-902E-497A-B428-50175A9EC1E8}" srcId="{93B03C02-178F-4E1B-9583-AAAD16D629B1}" destId="{A7C1190B-0B0F-4925-ABCA-44F5370E8EB8}" srcOrd="0" destOrd="0" parTransId="{2C8B83C1-514E-4156-A709-A635BC2082E7}" sibTransId="{65BD43E4-F4D5-4FAF-AAF9-6742C78DD360}"/>
    <dgm:cxn modelId="{49EC226B-2BFD-6E49-B3A6-95DF790F075C}" type="presOf" srcId="{726B4BBE-4816-4995-B4D0-883CEC3FB04F}" destId="{A551730C-F80C-6F49-94C7-5B78716DEA00}" srcOrd="0" destOrd="0" presId="urn:microsoft.com/office/officeart/2016/7/layout/VerticalSolidActionList"/>
    <dgm:cxn modelId="{B17C1AD2-C8AF-C74E-9547-52F49D60CB7C}" type="presOf" srcId="{A7C1190B-0B0F-4925-ABCA-44F5370E8EB8}" destId="{E8F78552-BEA9-1442-8612-F525A4E80DE7}" srcOrd="0" destOrd="0" presId="urn:microsoft.com/office/officeart/2016/7/layout/VerticalSolidActionList"/>
    <dgm:cxn modelId="{2D45B245-3D55-47D3-BD2F-CF831AD13AF5}" srcId="{C622EF12-15F9-406B-9186-D38E94763F79}" destId="{726B4BBE-4816-4995-B4D0-883CEC3FB04F}" srcOrd="0" destOrd="0" parTransId="{0393C35A-8572-4662-B949-6CBADB17FE87}" sibTransId="{FB83DDEF-8619-4E3C-AB92-D57BFACDD8A2}"/>
    <dgm:cxn modelId="{F504DACB-B2ED-402F-89D3-168D70297320}" srcId="{CE93C465-7B9F-4BAA-9012-CF6617782A99}" destId="{93B03C02-178F-4E1B-9583-AAAD16D629B1}" srcOrd="2" destOrd="0" parTransId="{83F9CF36-6829-4800-9CF3-EA5B45CB5B2A}" sibTransId="{E853A589-9763-4334-A078-B30A2F5048E4}"/>
    <dgm:cxn modelId="{8C401BCC-41B2-8844-BB87-8F9A66BA0A86}" type="presOf" srcId="{2EE184AA-A375-4469-8BDE-E4A24023B6AC}" destId="{7B19893E-3DD0-B948-A70B-BCB5A6B2206D}" srcOrd="0" destOrd="0" presId="urn:microsoft.com/office/officeart/2016/7/layout/VerticalSolidActionList"/>
    <dgm:cxn modelId="{82282C81-9DAE-B44C-B7EC-56DECD90606E}" type="presOf" srcId="{1BFF6E49-A34B-455D-B667-7D2F32A9BCF7}" destId="{05F40D73-5847-AF42-8F52-2C1D6678CF7B}" srcOrd="0" destOrd="0" presId="urn:microsoft.com/office/officeart/2016/7/layout/VerticalSolidActionList"/>
    <dgm:cxn modelId="{5571931C-A8B9-406C-A671-B69C245219DC}" srcId="{9DF5BBE2-87E5-4A9C-92ED-59FA171BEC5F}" destId="{2EE184AA-A375-4469-8BDE-E4A24023B6AC}" srcOrd="0" destOrd="0" parTransId="{9F474869-876A-4482-A558-6ACA749D7642}" sibTransId="{7BA9EB2F-EDA4-4BCB-894A-D9E273305F22}"/>
    <dgm:cxn modelId="{FB0F8E94-0F93-1B44-AA3E-501C5355E963}" type="presOf" srcId="{9DF5BBE2-87E5-4A9C-92ED-59FA171BEC5F}" destId="{ABCBB965-1441-8346-99E0-EB661DF06D9D}" srcOrd="0" destOrd="0" presId="urn:microsoft.com/office/officeart/2016/7/layout/VerticalSolidActionList"/>
    <dgm:cxn modelId="{4EEE1123-4C2D-4549-9395-8FC19F54BD82}" srcId="{57ABE3AC-9FC2-4114-B85B-4B292A3BEE4B}" destId="{1BFF6E49-A34B-455D-B667-7D2F32A9BCF7}" srcOrd="0" destOrd="0" parTransId="{4FF51C58-1F5A-4874-8123-EFF9B0A5507C}" sibTransId="{64776583-4B39-4ADC-A530-316A48E5611E}"/>
    <dgm:cxn modelId="{0928AB6F-907E-4877-A702-ABC411E9D0A3}" srcId="{CE93C465-7B9F-4BAA-9012-CF6617782A99}" destId="{9DF5BBE2-87E5-4A9C-92ED-59FA171BEC5F}" srcOrd="0" destOrd="0" parTransId="{339000DB-C434-42F2-9076-3D4E072944EC}" sibTransId="{231F80C8-8050-4478-8689-88F52CEA0FD4}"/>
    <dgm:cxn modelId="{76368E0C-06B4-784C-8983-AD6B237C2782}" type="presOf" srcId="{C622EF12-15F9-406B-9186-D38E94763F79}" destId="{97EA0E01-E2A3-914A-9812-E3244ECEF970}" srcOrd="0" destOrd="0" presId="urn:microsoft.com/office/officeart/2016/7/layout/VerticalSolidActionList"/>
    <dgm:cxn modelId="{67B1A65D-7F4C-5B40-98D6-CA0778555BD6}" type="presOf" srcId="{57ABE3AC-9FC2-4114-B85B-4B292A3BEE4B}" destId="{47D67EAE-12BB-644B-A581-2CBE7FCFE5FF}" srcOrd="0" destOrd="0" presId="urn:microsoft.com/office/officeart/2016/7/layout/VerticalSolidActionList"/>
    <dgm:cxn modelId="{42767EFF-BBDF-4E5C-A710-F68F6AD7567F}" srcId="{CE93C465-7B9F-4BAA-9012-CF6617782A99}" destId="{C622EF12-15F9-406B-9186-D38E94763F79}" srcOrd="1" destOrd="0" parTransId="{B2DF6D2B-25FE-4478-8093-A22AD027C8FF}" sibTransId="{0D08E596-0513-4D14-A278-A3531CAE619E}"/>
    <dgm:cxn modelId="{2B3FD15E-0E54-8B42-9945-396233C94F9F}" type="presParOf" srcId="{F8D06F95-1C67-8F4B-A746-3C5AAB81C242}" destId="{B8239665-BB18-6845-8B3E-2DB98A38ACEA}" srcOrd="0" destOrd="0" presId="urn:microsoft.com/office/officeart/2016/7/layout/VerticalSolidActionList"/>
    <dgm:cxn modelId="{3009B9A5-14A4-A045-9537-6E6E6EDE2200}" type="presParOf" srcId="{B8239665-BB18-6845-8B3E-2DB98A38ACEA}" destId="{ABCBB965-1441-8346-99E0-EB661DF06D9D}" srcOrd="0" destOrd="0" presId="urn:microsoft.com/office/officeart/2016/7/layout/VerticalSolidActionList"/>
    <dgm:cxn modelId="{2D072DA7-6048-2840-A9DD-53CC2124CEA1}" type="presParOf" srcId="{B8239665-BB18-6845-8B3E-2DB98A38ACEA}" destId="{7B19893E-3DD0-B948-A70B-BCB5A6B2206D}" srcOrd="1" destOrd="0" presId="urn:microsoft.com/office/officeart/2016/7/layout/VerticalSolidActionList"/>
    <dgm:cxn modelId="{D7C9A840-ED65-4A44-B174-AEDAC25A3BA2}" type="presParOf" srcId="{F8D06F95-1C67-8F4B-A746-3C5AAB81C242}" destId="{8F9D3A0D-F44D-F044-9952-D756EF25BCE7}" srcOrd="1" destOrd="0" presId="urn:microsoft.com/office/officeart/2016/7/layout/VerticalSolidActionList"/>
    <dgm:cxn modelId="{4CE11B59-80E2-DA4D-8A3F-475D8399D205}" type="presParOf" srcId="{F8D06F95-1C67-8F4B-A746-3C5AAB81C242}" destId="{6D010D2E-81CC-D94A-BF91-43B339791D3B}" srcOrd="2" destOrd="0" presId="urn:microsoft.com/office/officeart/2016/7/layout/VerticalSolidActionList"/>
    <dgm:cxn modelId="{1D9D8663-6876-A040-B698-2CC14130414D}" type="presParOf" srcId="{6D010D2E-81CC-D94A-BF91-43B339791D3B}" destId="{97EA0E01-E2A3-914A-9812-E3244ECEF970}" srcOrd="0" destOrd="0" presId="urn:microsoft.com/office/officeart/2016/7/layout/VerticalSolidActionList"/>
    <dgm:cxn modelId="{00EDE607-4A90-AA40-B707-DB220B367F10}" type="presParOf" srcId="{6D010D2E-81CC-D94A-BF91-43B339791D3B}" destId="{A551730C-F80C-6F49-94C7-5B78716DEA00}" srcOrd="1" destOrd="0" presId="urn:microsoft.com/office/officeart/2016/7/layout/VerticalSolidActionList"/>
    <dgm:cxn modelId="{81E0F3A7-4FB8-2A41-8420-C9BBDBB09D8E}" type="presParOf" srcId="{F8D06F95-1C67-8F4B-A746-3C5AAB81C242}" destId="{DCE820FE-BBF4-7545-9DFA-05E62B6603D5}" srcOrd="3" destOrd="0" presId="urn:microsoft.com/office/officeart/2016/7/layout/VerticalSolidActionList"/>
    <dgm:cxn modelId="{4DD85D21-707F-1745-B093-940B3F784428}" type="presParOf" srcId="{F8D06F95-1C67-8F4B-A746-3C5AAB81C242}" destId="{4D6047F1-A85B-A049-BA1A-25C151467626}" srcOrd="4" destOrd="0" presId="urn:microsoft.com/office/officeart/2016/7/layout/VerticalSolidActionList"/>
    <dgm:cxn modelId="{62399980-00F1-8D4C-AA2F-856A105BDB18}" type="presParOf" srcId="{4D6047F1-A85B-A049-BA1A-25C151467626}" destId="{342A2695-2868-CF4F-97B7-4324193EBCC0}" srcOrd="0" destOrd="0" presId="urn:microsoft.com/office/officeart/2016/7/layout/VerticalSolidActionList"/>
    <dgm:cxn modelId="{2660EFD8-26C0-4843-B9ED-E7E8822B2965}" type="presParOf" srcId="{4D6047F1-A85B-A049-BA1A-25C151467626}" destId="{E8F78552-BEA9-1442-8612-F525A4E80DE7}" srcOrd="1" destOrd="0" presId="urn:microsoft.com/office/officeart/2016/7/layout/VerticalSolidActionList"/>
    <dgm:cxn modelId="{E94FC4EA-98FE-0645-B56C-8B67F6CB0626}" type="presParOf" srcId="{F8D06F95-1C67-8F4B-A746-3C5AAB81C242}" destId="{51738066-7954-094E-91A4-955FB44A0EE5}" srcOrd="5" destOrd="0" presId="urn:microsoft.com/office/officeart/2016/7/layout/VerticalSolidActionList"/>
    <dgm:cxn modelId="{79920889-EC6A-D34A-9BF5-3A6630717115}" type="presParOf" srcId="{F8D06F95-1C67-8F4B-A746-3C5AAB81C242}" destId="{24D12074-D158-6945-BEF9-F397646591DF}" srcOrd="6" destOrd="0" presId="urn:microsoft.com/office/officeart/2016/7/layout/VerticalSolidActionList"/>
    <dgm:cxn modelId="{EF22FE58-37F3-0C45-8EBF-A7458922A253}" type="presParOf" srcId="{24D12074-D158-6945-BEF9-F397646591DF}" destId="{47D67EAE-12BB-644B-A581-2CBE7FCFE5FF}" srcOrd="0" destOrd="0" presId="urn:microsoft.com/office/officeart/2016/7/layout/VerticalSolidActionList"/>
    <dgm:cxn modelId="{CBF70602-E53C-6541-BD83-D1A1104B427B}" type="presParOf" srcId="{24D12074-D158-6945-BEF9-F397646591DF}" destId="{05F40D73-5847-AF42-8F52-2C1D6678CF7B}"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3B82C9-4D5C-4C9A-9797-C3E4FBFE746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795AC01-B72D-4084-9994-644BB209E15A}">
      <dgm:prSet/>
      <dgm:spPr/>
      <dgm:t>
        <a:bodyPr/>
        <a:lstStyle/>
        <a:p>
          <a:pPr>
            <a:lnSpc>
              <a:spcPct val="100000"/>
            </a:lnSpc>
          </a:pPr>
          <a:r>
            <a:rPr lang="en-US" dirty="0"/>
            <a:t>We needed to set a threshold </a:t>
          </a:r>
          <a:r>
            <a:rPr lang="en-US" dirty="0" smtClean="0"/>
            <a:t>to decide the weaker parts of the chunk</a:t>
          </a:r>
          <a:r>
            <a:rPr lang="en-US" smtClean="0"/>
            <a:t>. If </a:t>
          </a:r>
          <a:r>
            <a:rPr lang="en-US" dirty="0"/>
            <a:t>the chunk score is below </a:t>
          </a:r>
          <a:r>
            <a:rPr lang="en-US" dirty="0" smtClean="0"/>
            <a:t>the difference between essay </a:t>
          </a:r>
          <a:r>
            <a:rPr lang="en-US" dirty="0"/>
            <a:t>score </a:t>
          </a:r>
          <a:r>
            <a:rPr lang="en-US" dirty="0" smtClean="0"/>
            <a:t>and threshold</a:t>
          </a:r>
          <a:r>
            <a:rPr lang="en-US" dirty="0"/>
            <a:t>, </a:t>
          </a:r>
          <a:r>
            <a:rPr lang="en-US" dirty="0" smtClean="0"/>
            <a:t>we decide </a:t>
          </a:r>
          <a:r>
            <a:rPr lang="en-US" dirty="0"/>
            <a:t>that the chunk is a poor part of the essay.</a:t>
          </a:r>
        </a:p>
      </dgm:t>
    </dgm:pt>
    <dgm:pt modelId="{0C8C6F40-3D50-4CA0-81AF-6919AE48AF74}" type="parTrans" cxnId="{C823559A-AB56-43A4-9CC3-957779985F9C}">
      <dgm:prSet/>
      <dgm:spPr/>
      <dgm:t>
        <a:bodyPr/>
        <a:lstStyle/>
        <a:p>
          <a:endParaRPr lang="en-US"/>
        </a:p>
      </dgm:t>
    </dgm:pt>
    <dgm:pt modelId="{6900E594-F7D0-4646-9A37-2306C797FB0F}" type="sibTrans" cxnId="{C823559A-AB56-43A4-9CC3-957779985F9C}">
      <dgm:prSet/>
      <dgm:spPr/>
      <dgm:t>
        <a:bodyPr/>
        <a:lstStyle/>
        <a:p>
          <a:endParaRPr lang="en-US"/>
        </a:p>
      </dgm:t>
    </dgm:pt>
    <dgm:pt modelId="{62450ACD-D76E-4E6C-A0FA-D5F49821A841}">
      <dgm:prSet/>
      <dgm:spPr/>
      <dgm:t>
        <a:bodyPr/>
        <a:lstStyle/>
        <a:p>
          <a:pPr>
            <a:lnSpc>
              <a:spcPct val="100000"/>
            </a:lnSpc>
          </a:pPr>
          <a:r>
            <a:rPr lang="en-US" dirty="0"/>
            <a:t>We set </a:t>
          </a:r>
          <a:r>
            <a:rPr lang="en-US" dirty="0" smtClean="0"/>
            <a:t>the threshold according </a:t>
          </a:r>
          <a:r>
            <a:rPr lang="en-US" dirty="0"/>
            <a:t>to our RMSE. </a:t>
          </a:r>
          <a:r>
            <a:rPr lang="en-US" dirty="0" smtClean="0"/>
            <a:t>Since </a:t>
          </a:r>
          <a:r>
            <a:rPr lang="en-US" dirty="0"/>
            <a:t>our RMSE was about 0.16, so we set the threshold above the RMSE and </a:t>
          </a:r>
          <a:r>
            <a:rPr lang="en-US" dirty="0" smtClean="0"/>
            <a:t>set it to </a:t>
          </a:r>
          <a:r>
            <a:rPr lang="en-US" dirty="0"/>
            <a:t>0.30 as our </a:t>
          </a:r>
          <a:r>
            <a:rPr lang="en-US" dirty="0" smtClean="0"/>
            <a:t>threshold.</a:t>
          </a:r>
          <a:endParaRPr lang="en-US" dirty="0"/>
        </a:p>
      </dgm:t>
    </dgm:pt>
    <dgm:pt modelId="{501D93AD-B76C-463A-A971-6EC6AD81C881}" type="parTrans" cxnId="{D0DE8C7B-7CCE-4628-91D6-6A74AA9F13DC}">
      <dgm:prSet/>
      <dgm:spPr/>
      <dgm:t>
        <a:bodyPr/>
        <a:lstStyle/>
        <a:p>
          <a:endParaRPr lang="en-US"/>
        </a:p>
      </dgm:t>
    </dgm:pt>
    <dgm:pt modelId="{1B04226E-E47E-4149-8561-BB1F0AD69FBD}" type="sibTrans" cxnId="{D0DE8C7B-7CCE-4628-91D6-6A74AA9F13DC}">
      <dgm:prSet/>
      <dgm:spPr/>
      <dgm:t>
        <a:bodyPr/>
        <a:lstStyle/>
        <a:p>
          <a:endParaRPr lang="en-US"/>
        </a:p>
      </dgm:t>
    </dgm:pt>
    <dgm:pt modelId="{4526C180-5CAD-4E48-89AD-54670D408CC0}" type="pres">
      <dgm:prSet presAssocID="{F03B82C9-4D5C-4C9A-9797-C3E4FBFE746E}" presName="vert0" presStyleCnt="0">
        <dgm:presLayoutVars>
          <dgm:dir/>
          <dgm:animOne val="branch"/>
          <dgm:animLvl val="lvl"/>
        </dgm:presLayoutVars>
      </dgm:prSet>
      <dgm:spPr/>
      <dgm:t>
        <a:bodyPr/>
        <a:lstStyle/>
        <a:p>
          <a:endParaRPr lang="en-US"/>
        </a:p>
      </dgm:t>
    </dgm:pt>
    <dgm:pt modelId="{295781B7-E12E-FC4C-8A78-AEA53B1DC9F7}" type="pres">
      <dgm:prSet presAssocID="{8795AC01-B72D-4084-9994-644BB209E15A}" presName="thickLine" presStyleLbl="alignNode1" presStyleIdx="0" presStyleCnt="2"/>
      <dgm:spPr/>
    </dgm:pt>
    <dgm:pt modelId="{FD9BB30E-4AC0-124D-9020-9A338D9A2DA6}" type="pres">
      <dgm:prSet presAssocID="{8795AC01-B72D-4084-9994-644BB209E15A}" presName="horz1" presStyleCnt="0"/>
      <dgm:spPr/>
    </dgm:pt>
    <dgm:pt modelId="{EE680DC2-98FF-E241-A7FC-2D8AFE19F810}" type="pres">
      <dgm:prSet presAssocID="{8795AC01-B72D-4084-9994-644BB209E15A}" presName="tx1" presStyleLbl="revTx" presStyleIdx="0" presStyleCnt="2"/>
      <dgm:spPr/>
      <dgm:t>
        <a:bodyPr/>
        <a:lstStyle/>
        <a:p>
          <a:endParaRPr lang="en-US"/>
        </a:p>
      </dgm:t>
    </dgm:pt>
    <dgm:pt modelId="{DD3D4536-72C3-CF4E-A2A7-40FA19FFA5FF}" type="pres">
      <dgm:prSet presAssocID="{8795AC01-B72D-4084-9994-644BB209E15A}" presName="vert1" presStyleCnt="0"/>
      <dgm:spPr/>
    </dgm:pt>
    <dgm:pt modelId="{914101AA-DFD3-6C4B-B336-7346E7092E8A}" type="pres">
      <dgm:prSet presAssocID="{62450ACD-D76E-4E6C-A0FA-D5F49821A841}" presName="thickLine" presStyleLbl="alignNode1" presStyleIdx="1" presStyleCnt="2"/>
      <dgm:spPr/>
    </dgm:pt>
    <dgm:pt modelId="{AB75CD0F-B863-8C49-865C-8299B60ADABA}" type="pres">
      <dgm:prSet presAssocID="{62450ACD-D76E-4E6C-A0FA-D5F49821A841}" presName="horz1" presStyleCnt="0"/>
      <dgm:spPr/>
    </dgm:pt>
    <dgm:pt modelId="{6357663C-1B1D-0547-9322-6FDF7FB54891}" type="pres">
      <dgm:prSet presAssocID="{62450ACD-D76E-4E6C-A0FA-D5F49821A841}" presName="tx1" presStyleLbl="revTx" presStyleIdx="1" presStyleCnt="2"/>
      <dgm:spPr/>
      <dgm:t>
        <a:bodyPr/>
        <a:lstStyle/>
        <a:p>
          <a:endParaRPr lang="en-US"/>
        </a:p>
      </dgm:t>
    </dgm:pt>
    <dgm:pt modelId="{CD8CF1ED-7325-1B48-8C56-DB5541D3D45B}" type="pres">
      <dgm:prSet presAssocID="{62450ACD-D76E-4E6C-A0FA-D5F49821A841}" presName="vert1" presStyleCnt="0"/>
      <dgm:spPr/>
    </dgm:pt>
  </dgm:ptLst>
  <dgm:cxnLst>
    <dgm:cxn modelId="{1B9B44DE-79FE-D54E-9E15-D9418D927AE3}" type="presOf" srcId="{F03B82C9-4D5C-4C9A-9797-C3E4FBFE746E}" destId="{4526C180-5CAD-4E48-89AD-54670D408CC0}" srcOrd="0" destOrd="0" presId="urn:microsoft.com/office/officeart/2008/layout/LinedList"/>
    <dgm:cxn modelId="{E27D5DA4-111F-434D-AB86-3F21BB241395}" type="presOf" srcId="{62450ACD-D76E-4E6C-A0FA-D5F49821A841}" destId="{6357663C-1B1D-0547-9322-6FDF7FB54891}" srcOrd="0" destOrd="0" presId="urn:microsoft.com/office/officeart/2008/layout/LinedList"/>
    <dgm:cxn modelId="{DF82B39C-EC80-AD43-A60A-16B31C1C8585}" type="presOf" srcId="{8795AC01-B72D-4084-9994-644BB209E15A}" destId="{EE680DC2-98FF-E241-A7FC-2D8AFE19F810}" srcOrd="0" destOrd="0" presId="urn:microsoft.com/office/officeart/2008/layout/LinedList"/>
    <dgm:cxn modelId="{C823559A-AB56-43A4-9CC3-957779985F9C}" srcId="{F03B82C9-4D5C-4C9A-9797-C3E4FBFE746E}" destId="{8795AC01-B72D-4084-9994-644BB209E15A}" srcOrd="0" destOrd="0" parTransId="{0C8C6F40-3D50-4CA0-81AF-6919AE48AF74}" sibTransId="{6900E594-F7D0-4646-9A37-2306C797FB0F}"/>
    <dgm:cxn modelId="{D0DE8C7B-7CCE-4628-91D6-6A74AA9F13DC}" srcId="{F03B82C9-4D5C-4C9A-9797-C3E4FBFE746E}" destId="{62450ACD-D76E-4E6C-A0FA-D5F49821A841}" srcOrd="1" destOrd="0" parTransId="{501D93AD-B76C-463A-A971-6EC6AD81C881}" sibTransId="{1B04226E-E47E-4149-8561-BB1F0AD69FBD}"/>
    <dgm:cxn modelId="{3716A796-B8B6-CB4F-A132-86C5C1445B3D}" type="presParOf" srcId="{4526C180-5CAD-4E48-89AD-54670D408CC0}" destId="{295781B7-E12E-FC4C-8A78-AEA53B1DC9F7}" srcOrd="0" destOrd="0" presId="urn:microsoft.com/office/officeart/2008/layout/LinedList"/>
    <dgm:cxn modelId="{E20D105F-1C64-8746-BCD0-922EF1F1E33D}" type="presParOf" srcId="{4526C180-5CAD-4E48-89AD-54670D408CC0}" destId="{FD9BB30E-4AC0-124D-9020-9A338D9A2DA6}" srcOrd="1" destOrd="0" presId="urn:microsoft.com/office/officeart/2008/layout/LinedList"/>
    <dgm:cxn modelId="{6C7E13B1-8060-6D46-9EAD-1399E7ACECD4}" type="presParOf" srcId="{FD9BB30E-4AC0-124D-9020-9A338D9A2DA6}" destId="{EE680DC2-98FF-E241-A7FC-2D8AFE19F810}" srcOrd="0" destOrd="0" presId="urn:microsoft.com/office/officeart/2008/layout/LinedList"/>
    <dgm:cxn modelId="{E896FD48-6046-C743-8475-3152B7CFA91C}" type="presParOf" srcId="{FD9BB30E-4AC0-124D-9020-9A338D9A2DA6}" destId="{DD3D4536-72C3-CF4E-A2A7-40FA19FFA5FF}" srcOrd="1" destOrd="0" presId="urn:microsoft.com/office/officeart/2008/layout/LinedList"/>
    <dgm:cxn modelId="{A32FF095-7B69-834E-8031-15392506C27C}" type="presParOf" srcId="{4526C180-5CAD-4E48-89AD-54670D408CC0}" destId="{914101AA-DFD3-6C4B-B336-7346E7092E8A}" srcOrd="2" destOrd="0" presId="urn:microsoft.com/office/officeart/2008/layout/LinedList"/>
    <dgm:cxn modelId="{2610D961-5C99-6C46-A9B7-5DDA5D3454B7}" type="presParOf" srcId="{4526C180-5CAD-4E48-89AD-54670D408CC0}" destId="{AB75CD0F-B863-8C49-865C-8299B60ADABA}" srcOrd="3" destOrd="0" presId="urn:microsoft.com/office/officeart/2008/layout/LinedList"/>
    <dgm:cxn modelId="{40F29987-09E6-294A-B17D-CDB89B403177}" type="presParOf" srcId="{AB75CD0F-B863-8C49-865C-8299B60ADABA}" destId="{6357663C-1B1D-0547-9322-6FDF7FB54891}" srcOrd="0" destOrd="0" presId="urn:microsoft.com/office/officeart/2008/layout/LinedList"/>
    <dgm:cxn modelId="{B3C9237F-EBF4-ED48-9D04-8AF7067DCC98}" type="presParOf" srcId="{AB75CD0F-B863-8C49-865C-8299B60ADABA}" destId="{CD8CF1ED-7325-1B48-8C56-DB5541D3D4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B08BC-BD30-DD48-9969-8801BC1F88A4}">
      <dsp:nvSpPr>
        <dsp:cNvPr id="0" name=""/>
        <dsp:cNvSpPr/>
      </dsp:nvSpPr>
      <dsp:spPr>
        <a:xfrm>
          <a:off x="0" y="296135"/>
          <a:ext cx="6492875" cy="14544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ASAP – AUTOMATED STUDENT ASSESMENT PRIZE</a:t>
          </a:r>
        </a:p>
      </dsp:txBody>
      <dsp:txXfrm>
        <a:off x="71001" y="367136"/>
        <a:ext cx="6350873" cy="1312454"/>
      </dsp:txXfrm>
    </dsp:sp>
    <dsp:sp modelId="{54BB08C3-C4EB-2F4A-A532-C7A6CB4961D3}">
      <dsp:nvSpPr>
        <dsp:cNvPr id="0" name=""/>
        <dsp:cNvSpPr/>
      </dsp:nvSpPr>
      <dsp:spPr>
        <a:xfrm>
          <a:off x="0" y="1825471"/>
          <a:ext cx="6492875" cy="145445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13,000 graded student essays written by 7</a:t>
          </a:r>
          <a:r>
            <a:rPr lang="en-US" sz="2600" kern="1200" baseline="30000"/>
            <a:t>th</a:t>
          </a:r>
          <a:r>
            <a:rPr lang="en-US" sz="2600" kern="1200"/>
            <a:t>-10</a:t>
          </a:r>
          <a:r>
            <a:rPr lang="en-US" sz="2600" kern="1200" baseline="30000"/>
            <a:t>th</a:t>
          </a:r>
          <a:r>
            <a:rPr lang="en-US" sz="2600" kern="1200"/>
            <a:t> grade students across 8 different prompt provided by Hewlett Foundation on Kaggle</a:t>
          </a:r>
        </a:p>
      </dsp:txBody>
      <dsp:txXfrm>
        <a:off x="71001" y="1896472"/>
        <a:ext cx="6350873" cy="1312454"/>
      </dsp:txXfrm>
    </dsp:sp>
    <dsp:sp modelId="{9822931E-0FAB-3A44-A00C-702215EAEC7E}">
      <dsp:nvSpPr>
        <dsp:cNvPr id="0" name=""/>
        <dsp:cNvSpPr/>
      </dsp:nvSpPr>
      <dsp:spPr>
        <a:xfrm>
          <a:off x="0" y="3354808"/>
          <a:ext cx="6492875" cy="14544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Essay are between 150 -550 words.</a:t>
          </a:r>
        </a:p>
      </dsp:txBody>
      <dsp:txXfrm>
        <a:off x="71001" y="3425809"/>
        <a:ext cx="6350873" cy="1312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893E-3DD0-B948-A70B-BCB5A6B2206D}">
      <dsp:nvSpPr>
        <dsp:cNvPr id="0" name=""/>
        <dsp:cNvSpPr/>
      </dsp:nvSpPr>
      <dsp:spPr>
        <a:xfrm>
          <a:off x="1302720" y="2715"/>
          <a:ext cx="5210883" cy="140669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Preprocessed the essays </a:t>
          </a:r>
        </a:p>
        <a:p>
          <a:pPr lvl="0" algn="l" defTabSz="488950">
            <a:lnSpc>
              <a:spcPct val="90000"/>
            </a:lnSpc>
            <a:spcBef>
              <a:spcPct val="0"/>
            </a:spcBef>
            <a:spcAft>
              <a:spcPct val="35000"/>
            </a:spcAft>
          </a:pPr>
          <a:r>
            <a:rPr lang="en-US" sz="1100" kern="1200" dirty="0" smtClean="0"/>
            <a:t>Normalized all essay scores between 0 and 1</a:t>
          </a:r>
        </a:p>
      </dsp:txBody>
      <dsp:txXfrm>
        <a:off x="1302720" y="2715"/>
        <a:ext cx="5210883" cy="1406697"/>
      </dsp:txXfrm>
    </dsp:sp>
    <dsp:sp modelId="{ABCBB965-1441-8346-99E0-EB661DF06D9D}">
      <dsp:nvSpPr>
        <dsp:cNvPr id="0" name=""/>
        <dsp:cNvSpPr/>
      </dsp:nvSpPr>
      <dsp:spPr>
        <a:xfrm>
          <a:off x="0" y="2715"/>
          <a:ext cx="1302720" cy="14066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Data Processing</a:t>
          </a:r>
          <a:endParaRPr lang="en-US" sz="1400" kern="1200" dirty="0"/>
        </a:p>
      </dsp:txBody>
      <dsp:txXfrm>
        <a:off x="0" y="2715"/>
        <a:ext cx="1302720" cy="1406697"/>
      </dsp:txXfrm>
    </dsp:sp>
    <dsp:sp modelId="{A551730C-F80C-6F49-94C7-5B78716DEA00}">
      <dsp:nvSpPr>
        <dsp:cNvPr id="0" name=""/>
        <dsp:cNvSpPr/>
      </dsp:nvSpPr>
      <dsp:spPr>
        <a:xfrm>
          <a:off x="1302720" y="1493814"/>
          <a:ext cx="5210883" cy="1406697"/>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a:t>Training Glove vectors </a:t>
          </a:r>
          <a:r>
            <a:rPr lang="en-US" sz="1100" kern="1200" dirty="0" smtClean="0"/>
            <a:t>from our corpus</a:t>
          </a:r>
        </a:p>
        <a:p>
          <a:pPr lvl="0" algn="l" defTabSz="488950">
            <a:lnSpc>
              <a:spcPct val="90000"/>
            </a:lnSpc>
            <a:spcBef>
              <a:spcPct val="0"/>
            </a:spcBef>
            <a:spcAft>
              <a:spcPct val="35000"/>
            </a:spcAft>
          </a:pPr>
          <a:r>
            <a:rPr lang="en-US" sz="1100" kern="1200" dirty="0" smtClean="0"/>
            <a:t>Creating multidimensional structure of essay dataset by dividing the essays into chunks </a:t>
          </a:r>
        </a:p>
        <a:p>
          <a:pPr lvl="0" algn="l" defTabSz="488950">
            <a:lnSpc>
              <a:spcPct val="90000"/>
            </a:lnSpc>
            <a:spcBef>
              <a:spcPct val="0"/>
            </a:spcBef>
            <a:spcAft>
              <a:spcPct val="35000"/>
            </a:spcAft>
          </a:pPr>
          <a:r>
            <a:rPr lang="en-US" sz="1100" kern="1200" dirty="0" smtClean="0"/>
            <a:t>Created associated word embedding </a:t>
          </a:r>
          <a:endParaRPr lang="en-US" sz="1100" kern="1200" dirty="0"/>
        </a:p>
      </dsp:txBody>
      <dsp:txXfrm>
        <a:off x="1302720" y="1493814"/>
        <a:ext cx="5210883" cy="1406697"/>
      </dsp:txXfrm>
    </dsp:sp>
    <dsp:sp modelId="{97EA0E01-E2A3-914A-9812-E3244ECEF970}">
      <dsp:nvSpPr>
        <dsp:cNvPr id="0" name=""/>
        <dsp:cNvSpPr/>
      </dsp:nvSpPr>
      <dsp:spPr>
        <a:xfrm>
          <a:off x="0" y="1493814"/>
          <a:ext cx="1302720" cy="1406697"/>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Process Essay chunks dataset</a:t>
          </a:r>
          <a:endParaRPr lang="en-US" sz="1400" kern="1200" dirty="0"/>
        </a:p>
      </dsp:txBody>
      <dsp:txXfrm>
        <a:off x="0" y="1493814"/>
        <a:ext cx="1302720" cy="1406697"/>
      </dsp:txXfrm>
    </dsp:sp>
    <dsp:sp modelId="{E8F78552-BEA9-1442-8612-F525A4E80DE7}">
      <dsp:nvSpPr>
        <dsp:cNvPr id="0" name=""/>
        <dsp:cNvSpPr/>
      </dsp:nvSpPr>
      <dsp:spPr>
        <a:xfrm>
          <a:off x="1302720" y="2984913"/>
          <a:ext cx="5210883" cy="1406697"/>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Training the dataset using LSTM and Feed forward Neural Networks pipeline model</a:t>
          </a:r>
          <a:endParaRPr lang="en-US" sz="1100" kern="1200" dirty="0"/>
        </a:p>
      </dsp:txBody>
      <dsp:txXfrm>
        <a:off x="1302720" y="2984913"/>
        <a:ext cx="5210883" cy="1406697"/>
      </dsp:txXfrm>
    </dsp:sp>
    <dsp:sp modelId="{342A2695-2868-CF4F-97B7-4324193EBCC0}">
      <dsp:nvSpPr>
        <dsp:cNvPr id="0" name=""/>
        <dsp:cNvSpPr/>
      </dsp:nvSpPr>
      <dsp:spPr>
        <a:xfrm>
          <a:off x="0" y="2984913"/>
          <a:ext cx="1302720" cy="1406697"/>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Training</a:t>
          </a:r>
          <a:endParaRPr lang="en-US" sz="1400" kern="1200" dirty="0"/>
        </a:p>
      </dsp:txBody>
      <dsp:txXfrm>
        <a:off x="0" y="2984913"/>
        <a:ext cx="1302720" cy="1406697"/>
      </dsp:txXfrm>
    </dsp:sp>
    <dsp:sp modelId="{05F40D73-5847-AF42-8F52-2C1D6678CF7B}">
      <dsp:nvSpPr>
        <dsp:cNvPr id="0" name=""/>
        <dsp:cNvSpPr/>
      </dsp:nvSpPr>
      <dsp:spPr>
        <a:xfrm>
          <a:off x="1302720" y="4476013"/>
          <a:ext cx="5210883" cy="140669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Evaluated the performance of this model using Root Mean squared Error (RMSE</a:t>
          </a:r>
          <a:r>
            <a:rPr lang="en-US" sz="1100" kern="1200" dirty="0" smtClean="0"/>
            <a:t>)</a:t>
          </a:r>
          <a:endParaRPr lang="en-US" sz="1100" kern="1200" dirty="0"/>
        </a:p>
      </dsp:txBody>
      <dsp:txXfrm>
        <a:off x="1302720" y="4476013"/>
        <a:ext cx="5210883" cy="1406697"/>
      </dsp:txXfrm>
    </dsp:sp>
    <dsp:sp modelId="{47D67EAE-12BB-644B-A581-2CBE7FCFE5FF}">
      <dsp:nvSpPr>
        <dsp:cNvPr id="0" name=""/>
        <dsp:cNvSpPr/>
      </dsp:nvSpPr>
      <dsp:spPr>
        <a:xfrm>
          <a:off x="0" y="4476013"/>
          <a:ext cx="1302720" cy="140669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Evaluation</a:t>
          </a:r>
          <a:endParaRPr lang="en-US" sz="1400" kern="1200" dirty="0"/>
        </a:p>
      </dsp:txBody>
      <dsp:txXfrm>
        <a:off x="0" y="4476013"/>
        <a:ext cx="1302720" cy="1406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81B7-E12E-FC4C-8A78-AEA53B1DC9F7}">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80DC2-98FF-E241-A7FC-2D8AFE19F810}">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100000"/>
            </a:lnSpc>
            <a:spcBef>
              <a:spcPct val="0"/>
            </a:spcBef>
            <a:spcAft>
              <a:spcPct val="35000"/>
            </a:spcAft>
          </a:pPr>
          <a:r>
            <a:rPr lang="en-US" sz="2800" kern="1200" dirty="0"/>
            <a:t>We needed to set a threshold </a:t>
          </a:r>
          <a:r>
            <a:rPr lang="en-US" sz="2800" kern="1200" dirty="0" smtClean="0"/>
            <a:t>to decide the weaker parts of the chunk</a:t>
          </a:r>
          <a:r>
            <a:rPr lang="en-US" sz="2800" kern="1200" smtClean="0"/>
            <a:t>. If </a:t>
          </a:r>
          <a:r>
            <a:rPr lang="en-US" sz="2800" kern="1200" dirty="0"/>
            <a:t>the chunk score is below </a:t>
          </a:r>
          <a:r>
            <a:rPr lang="en-US" sz="2800" kern="1200" dirty="0" smtClean="0"/>
            <a:t>the difference between essay </a:t>
          </a:r>
          <a:r>
            <a:rPr lang="en-US" sz="2800" kern="1200" dirty="0"/>
            <a:t>score </a:t>
          </a:r>
          <a:r>
            <a:rPr lang="en-US" sz="2800" kern="1200" dirty="0" smtClean="0"/>
            <a:t>and threshold</a:t>
          </a:r>
          <a:r>
            <a:rPr lang="en-US" sz="2800" kern="1200" dirty="0"/>
            <a:t>, </a:t>
          </a:r>
          <a:r>
            <a:rPr lang="en-US" sz="2800" kern="1200" dirty="0" smtClean="0"/>
            <a:t>we decide </a:t>
          </a:r>
          <a:r>
            <a:rPr lang="en-US" sz="2800" kern="1200" dirty="0"/>
            <a:t>that the chunk is a poor part of the essay.</a:t>
          </a:r>
        </a:p>
      </dsp:txBody>
      <dsp:txXfrm>
        <a:off x="0" y="0"/>
        <a:ext cx="6492875" cy="2552700"/>
      </dsp:txXfrm>
    </dsp:sp>
    <dsp:sp modelId="{914101AA-DFD3-6C4B-B336-7346E7092E8A}">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57663C-1B1D-0547-9322-6FDF7FB54891}">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100000"/>
            </a:lnSpc>
            <a:spcBef>
              <a:spcPct val="0"/>
            </a:spcBef>
            <a:spcAft>
              <a:spcPct val="35000"/>
            </a:spcAft>
          </a:pPr>
          <a:r>
            <a:rPr lang="en-US" sz="2800" kern="1200" dirty="0"/>
            <a:t>We set </a:t>
          </a:r>
          <a:r>
            <a:rPr lang="en-US" sz="2800" kern="1200" dirty="0" smtClean="0"/>
            <a:t>the threshold according </a:t>
          </a:r>
          <a:r>
            <a:rPr lang="en-US" sz="2800" kern="1200" dirty="0"/>
            <a:t>to our RMSE. </a:t>
          </a:r>
          <a:r>
            <a:rPr lang="en-US" sz="2800" kern="1200" dirty="0" smtClean="0"/>
            <a:t>Since </a:t>
          </a:r>
          <a:r>
            <a:rPr lang="en-US" sz="2800" kern="1200" dirty="0"/>
            <a:t>our RMSE was about 0.16, so we set the threshold above the RMSE and </a:t>
          </a:r>
          <a:r>
            <a:rPr lang="en-US" sz="2800" kern="1200" dirty="0" smtClean="0"/>
            <a:t>set it to </a:t>
          </a:r>
          <a:r>
            <a:rPr lang="en-US" sz="2800" kern="1200" dirty="0"/>
            <a:t>0.30 as our </a:t>
          </a:r>
          <a:r>
            <a:rPr lang="en-US" sz="2800" kern="1200" dirty="0" smtClean="0"/>
            <a:t>threshold.</a:t>
          </a:r>
          <a:endParaRPr lang="en-US" sz="2800" kern="1200" dirty="0"/>
        </a:p>
      </dsp:txBody>
      <dsp:txXfrm>
        <a:off x="0" y="2552700"/>
        <a:ext cx="6492875" cy="25527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D11E1-3D6C-7A4F-BF97-50BCF3E39ED7}"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57B40-F4F3-0747-84BA-92C46F9E817B}" type="slidenum">
              <a:rPr lang="en-US" smtClean="0"/>
              <a:t>‹#›</a:t>
            </a:fld>
            <a:endParaRPr lang="en-US"/>
          </a:p>
        </p:txBody>
      </p:sp>
    </p:spTree>
    <p:extLst>
      <p:ext uri="{BB962C8B-B14F-4D97-AF65-F5344CB8AC3E}">
        <p14:creationId xmlns:p14="http://schemas.microsoft.com/office/powerpoint/2010/main" val="188332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a:t>
            </a:fld>
            <a:endParaRPr lang="en-US"/>
          </a:p>
        </p:txBody>
      </p:sp>
    </p:spTree>
    <p:extLst>
      <p:ext uri="{BB962C8B-B14F-4D97-AF65-F5344CB8AC3E}">
        <p14:creationId xmlns:p14="http://schemas.microsoft.com/office/powerpoint/2010/main" val="1506006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we are doing chunking? </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11</a:t>
            </a:fld>
            <a:endParaRPr lang="en-US"/>
          </a:p>
        </p:txBody>
      </p:sp>
    </p:spTree>
    <p:extLst>
      <p:ext uri="{BB962C8B-B14F-4D97-AF65-F5344CB8AC3E}">
        <p14:creationId xmlns:p14="http://schemas.microsoft.com/office/powerpoint/2010/main" val="828092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GRU ? Gated</a:t>
            </a:r>
            <a:r>
              <a:rPr lang="en-US" baseline="0" dirty="0" smtClean="0"/>
              <a:t> </a:t>
            </a:r>
            <a:r>
              <a:rPr lang="en-US" baseline="0" dirty="0" err="1" smtClean="0"/>
              <a:t>reccurent</a:t>
            </a:r>
            <a:r>
              <a:rPr lang="en-US" baseline="0" dirty="0" smtClean="0"/>
              <a:t> unit</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13</a:t>
            </a:fld>
            <a:endParaRPr lang="en-US"/>
          </a:p>
        </p:txBody>
      </p:sp>
    </p:spTree>
    <p:extLst>
      <p:ext uri="{BB962C8B-B14F-4D97-AF65-F5344CB8AC3E}">
        <p14:creationId xmlns:p14="http://schemas.microsoft.com/office/powerpoint/2010/main" val="191031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feedback</a:t>
            </a:r>
            <a:r>
              <a:rPr lang="en-US" baseline="0" dirty="0" smtClean="0"/>
              <a:t> visualization: </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15</a:t>
            </a:fld>
            <a:endParaRPr lang="en-US"/>
          </a:p>
        </p:txBody>
      </p:sp>
    </p:spTree>
    <p:extLst>
      <p:ext uri="{BB962C8B-B14F-4D97-AF65-F5344CB8AC3E}">
        <p14:creationId xmlns:p14="http://schemas.microsoft.com/office/powerpoint/2010/main" val="97742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Poorly</a:t>
            </a:r>
            <a:r>
              <a:rPr lang="en-US" baseline="0" dirty="0" smtClean="0"/>
              <a:t>  structured , articulated and having spelling mistakes </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17</a:t>
            </a:fld>
            <a:endParaRPr lang="en-US"/>
          </a:p>
        </p:txBody>
      </p:sp>
    </p:spTree>
    <p:extLst>
      <p:ext uri="{BB962C8B-B14F-4D97-AF65-F5344CB8AC3E}">
        <p14:creationId xmlns:p14="http://schemas.microsoft.com/office/powerpoint/2010/main" val="1555213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Its something</a:t>
            </a:r>
            <a:r>
              <a:rPr lang="en-US" baseline="0" dirty="0"/>
              <a:t> worth exploring in the future</a:t>
            </a:r>
          </a:p>
          <a:p>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20</a:t>
            </a:fld>
            <a:endParaRPr lang="en-US"/>
          </a:p>
        </p:txBody>
      </p:sp>
    </p:spTree>
    <p:extLst>
      <p:ext uri="{BB962C8B-B14F-4D97-AF65-F5344CB8AC3E}">
        <p14:creationId xmlns:p14="http://schemas.microsoft.com/office/powerpoint/2010/main" val="117696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2</a:t>
            </a:fld>
            <a:endParaRPr lang="en-US"/>
          </a:p>
        </p:txBody>
      </p:sp>
    </p:spTree>
    <p:extLst>
      <p:ext uri="{BB962C8B-B14F-4D97-AF65-F5344CB8AC3E}">
        <p14:creationId xmlns:p14="http://schemas.microsoft.com/office/powerpoint/2010/main" val="190681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 !! </a:t>
            </a:r>
            <a:r>
              <a:rPr lang="en-US" dirty="0" smtClean="0">
                <a:solidFill>
                  <a:schemeClr val="bg1"/>
                </a:solidFill>
              </a:rPr>
              <a:t>For many of us, the idea at first seems utter nonsense, to be rejected out of hand</a:t>
            </a:r>
            <a:r>
              <a:rPr lang="en-US" dirty="0" smtClean="0"/>
              <a:t>:</a:t>
            </a:r>
            <a:r>
              <a:rPr lang="en-US" baseline="0" dirty="0" smtClean="0"/>
              <a:t> But, Using NLP , our system  predict scores  and provide feedback for the essays written by students </a:t>
            </a:r>
            <a:endParaRPr lang="en-US" dirty="0" smtClean="0"/>
          </a:p>
          <a:p>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3</a:t>
            </a:fld>
            <a:endParaRPr lang="en-US"/>
          </a:p>
        </p:txBody>
      </p:sp>
    </p:spTree>
    <p:extLst>
      <p:ext uri="{BB962C8B-B14F-4D97-AF65-F5344CB8AC3E}">
        <p14:creationId xmlns:p14="http://schemas.microsoft.com/office/powerpoint/2010/main" val="82175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task of providing fine-grained feedback for essay has not been explored much.</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4</a:t>
            </a:fld>
            <a:endParaRPr lang="en-US"/>
          </a:p>
        </p:txBody>
      </p:sp>
    </p:spTree>
    <p:extLst>
      <p:ext uri="{BB962C8B-B14F-4D97-AF65-F5344CB8AC3E}">
        <p14:creationId xmlns:p14="http://schemas.microsoft.com/office/powerpoint/2010/main" val="689457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SVM</a:t>
            </a:r>
            <a:r>
              <a:rPr lang="en-US" baseline="0" dirty="0" smtClean="0"/>
              <a:t> + logistic regression , highway networks + </a:t>
            </a:r>
            <a:r>
              <a:rPr lang="en-US" baseline="0" dirty="0" err="1" smtClean="0"/>
              <a:t>rnn</a:t>
            </a:r>
            <a:r>
              <a:rPr lang="en-US" baseline="0" dirty="0" smtClean="0"/>
              <a:t> </a:t>
            </a:r>
            <a:r>
              <a:rPr lang="en-US" baseline="0" dirty="0" err="1" smtClean="0"/>
              <a:t>archtecture</a:t>
            </a:r>
            <a:r>
              <a:rPr lang="en-US" baseline="0" dirty="0" smtClean="0"/>
              <a:t>, multilayer bidirectional LSTM</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5</a:t>
            </a:fld>
            <a:endParaRPr lang="en-US"/>
          </a:p>
        </p:txBody>
      </p:sp>
    </p:spTree>
    <p:extLst>
      <p:ext uri="{BB962C8B-B14F-4D97-AF65-F5344CB8AC3E}">
        <p14:creationId xmlns:p14="http://schemas.microsoft.com/office/powerpoint/2010/main" val="1029772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 scaling?</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6</a:t>
            </a:fld>
            <a:endParaRPr lang="en-US"/>
          </a:p>
        </p:txBody>
      </p:sp>
    </p:spTree>
    <p:extLst>
      <p:ext uri="{BB962C8B-B14F-4D97-AF65-F5344CB8AC3E}">
        <p14:creationId xmlns:p14="http://schemas.microsoft.com/office/powerpoint/2010/main" val="2109446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a:t>
            </a:r>
            <a:r>
              <a:rPr lang="en-US" baseline="0" dirty="0" smtClean="0"/>
              <a:t> can see essay  having small content, poorly articulated or having more spelling mistakes -&gt; lower score .</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7</a:t>
            </a:fld>
            <a:endParaRPr lang="en-US"/>
          </a:p>
        </p:txBody>
      </p:sp>
    </p:spTree>
    <p:extLst>
      <p:ext uri="{BB962C8B-B14F-4D97-AF65-F5344CB8AC3E}">
        <p14:creationId xmlns:p14="http://schemas.microsoft.com/office/powerpoint/2010/main" val="41867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trained the glove word</a:t>
            </a:r>
            <a:r>
              <a:rPr lang="en-US" baseline="0" dirty="0" smtClean="0"/>
              <a:t> vectors on our corpus.?  Why we used ???? </a:t>
            </a:r>
            <a:r>
              <a:rPr lang="en-US" baseline="0" dirty="0" err="1" smtClean="0"/>
              <a:t>Dhruv</a:t>
            </a:r>
            <a:r>
              <a:rPr lang="en-US" baseline="0" dirty="0" smtClean="0"/>
              <a:t> notes</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9</a:t>
            </a:fld>
            <a:endParaRPr lang="en-US"/>
          </a:p>
        </p:txBody>
      </p:sp>
    </p:spTree>
    <p:extLst>
      <p:ext uri="{BB962C8B-B14F-4D97-AF65-F5344CB8AC3E}">
        <p14:creationId xmlns:p14="http://schemas.microsoft.com/office/powerpoint/2010/main" val="15771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 overview of our pipeline model:</a:t>
            </a:r>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10</a:t>
            </a:fld>
            <a:endParaRPr lang="en-US"/>
          </a:p>
        </p:txBody>
      </p:sp>
    </p:spTree>
    <p:extLst>
      <p:ext uri="{BB962C8B-B14F-4D97-AF65-F5344CB8AC3E}">
        <p14:creationId xmlns:p14="http://schemas.microsoft.com/office/powerpoint/2010/main" val="76680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E9BBC5-505C-D440-B493-936E4410B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88AB858-9D8F-D845-AD01-FC5419A46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B6D0BBF-4B9A-3745-A564-E73DBDE88A1F}"/>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8DD160DA-144C-3647-904C-94EE18101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D692965-FDC3-374B-BC3A-43FD8351B96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8589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9C7506-5422-DA40-A040-F3FCB7352A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88DD75D-54A6-9648-843B-1B5BF2B10C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1DB6D00-9340-A34A-87AB-94915781CCE0}"/>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A5BD9A1F-A03E-5548-956B-1FCA281B8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171AC5-1672-3A40-8358-C7EF857710CE}"/>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01344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A8BA7E8-9819-A045-89ED-B7A7A6A7E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9735E34-7317-BD41-8D32-067960B3B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F30335-E2EF-BF4A-A607-0F524DABD03C}"/>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8D5FE72E-F55F-A34B-8EE4-8289DB443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00C970-1851-504E-9995-184C30C8AEA5}"/>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42631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D003EC-5328-6A48-8E23-479B478EB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5AB6A97-77E5-6C46-A432-58C3C826B7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C1BFA2F-9908-F444-B00C-0D0EF7629878}"/>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91233B63-6CF2-7E41-ADA3-D707D7ECD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95CF58-DD85-0E4C-BA5B-5B3F7DF524B1}"/>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133479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E89A89-2D8D-AD4B-8A25-1F65B20D01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7A24052-E863-8549-BFDB-6E44BBCA5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E06B881-4C65-1244-A65E-8630FD1FD5ED}"/>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379D52DA-201A-C244-A443-5BA9F474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A23ADD-EC70-664F-A7E8-595664843E90}"/>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14263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2C6AA-F86F-5244-9EE4-FD7ABABE3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4C27350-5E8A-CA4C-877E-B2F1F6BD81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01AABEF-3494-094D-8ECC-4C4C5ACBE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A40BA17-F357-084A-990C-12090BF93B98}"/>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6" name="Footer Placeholder 5">
            <a:extLst>
              <a:ext uri="{FF2B5EF4-FFF2-40B4-BE49-F238E27FC236}">
                <a16:creationId xmlns:a16="http://schemas.microsoft.com/office/drawing/2014/main" xmlns="" id="{7E89B9A3-250E-4544-9E3B-B7828B18EA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831496A-5DDB-1B48-8F73-3A269517BAD6}"/>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15446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DCF015-9149-624D-BCB8-897BAFAF88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8B3AAE2-9C26-D149-82B5-56D04396E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2B0C854-B746-8141-8746-908A24EDC8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CB6B438-28C7-F34F-9A36-73973D89A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BB5C6F9-7ECD-5540-89BE-AA2E33B67F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5363925-F5A5-3841-A40F-DE38127D0EE2}"/>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8" name="Footer Placeholder 7">
            <a:extLst>
              <a:ext uri="{FF2B5EF4-FFF2-40B4-BE49-F238E27FC236}">
                <a16:creationId xmlns:a16="http://schemas.microsoft.com/office/drawing/2014/main" xmlns="" id="{90942DD1-AA46-5043-94C8-E883441806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C3016B2-6FB5-2A49-9100-710CBC58A884}"/>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4044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D6784-961A-AB4D-A697-FC3DE4556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47600A3-2FEE-EF4B-A64E-1BC883C7C515}"/>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4" name="Footer Placeholder 3">
            <a:extLst>
              <a:ext uri="{FF2B5EF4-FFF2-40B4-BE49-F238E27FC236}">
                <a16:creationId xmlns:a16="http://schemas.microsoft.com/office/drawing/2014/main" xmlns="" id="{B964C1CF-9C74-EE45-AEB2-CF48D2450C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34BE421-D9D8-964C-94F1-2A5FF2E6A3B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67629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6FB0CE6-7027-5A43-B175-C41CF193623D}"/>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3" name="Footer Placeholder 2">
            <a:extLst>
              <a:ext uri="{FF2B5EF4-FFF2-40B4-BE49-F238E27FC236}">
                <a16:creationId xmlns:a16="http://schemas.microsoft.com/office/drawing/2014/main" xmlns="" id="{B68E7F5C-840C-5C4E-ACA0-1C2D18EE5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DA1E22-CD0F-B944-8E70-F629CBE96073}"/>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77584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38DEB-C768-CE4B-908E-695F73543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949A168-AE54-7242-A9FF-3277292EAD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BDF3A1C-3273-414A-B18A-D799BD50E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E1926AF-1967-0D4F-AFAD-D9D6B6F66411}"/>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6" name="Footer Placeholder 5">
            <a:extLst>
              <a:ext uri="{FF2B5EF4-FFF2-40B4-BE49-F238E27FC236}">
                <a16:creationId xmlns:a16="http://schemas.microsoft.com/office/drawing/2014/main" xmlns="" id="{77DF0A05-571B-DA48-8D0A-FD584542A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0740588-90BF-F24D-87B2-CE0477F512F5}"/>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3046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98BD86-928A-F74C-B07A-A85F93DD37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4D091E8-96B0-E544-A587-E003B880F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58A19E98-AEA3-F140-AB1E-7C594FCE2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A99EE20-DBFB-4742-A1D3-6254A777ADC9}"/>
              </a:ext>
            </a:extLst>
          </p:cNvPr>
          <p:cNvSpPr>
            <a:spLocks noGrp="1"/>
          </p:cNvSpPr>
          <p:nvPr>
            <p:ph type="dt" sz="half" idx="10"/>
          </p:nvPr>
        </p:nvSpPr>
        <p:spPr/>
        <p:txBody>
          <a:bodyPr/>
          <a:lstStyle/>
          <a:p>
            <a:fld id="{37D3E2A8-F560-D140-9CE2-1B42B1329451}" type="datetimeFigureOut">
              <a:rPr lang="en-US" smtClean="0"/>
              <a:t>4/15/19</a:t>
            </a:fld>
            <a:endParaRPr lang="en-US"/>
          </a:p>
        </p:txBody>
      </p:sp>
      <p:sp>
        <p:nvSpPr>
          <p:cNvPr id="6" name="Footer Placeholder 5">
            <a:extLst>
              <a:ext uri="{FF2B5EF4-FFF2-40B4-BE49-F238E27FC236}">
                <a16:creationId xmlns:a16="http://schemas.microsoft.com/office/drawing/2014/main" xmlns="" id="{447BB9E7-8919-A542-ABC5-AB396B636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6D743D0-BA20-C445-A58D-56853B638A4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8900803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75E252F-7D6D-A541-A20A-A9DAD0079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275B625-AC10-DA4E-99C3-63B90ADB4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9261A2C-7BEB-4D45-A2E5-79BB4EDF9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3E2A8-F560-D140-9CE2-1B42B1329451}" type="datetimeFigureOut">
              <a:rPr lang="en-US" smtClean="0"/>
              <a:t>4/15/19</a:t>
            </a:fld>
            <a:endParaRPr lang="en-US"/>
          </a:p>
        </p:txBody>
      </p:sp>
      <p:sp>
        <p:nvSpPr>
          <p:cNvPr id="5" name="Footer Placeholder 4">
            <a:extLst>
              <a:ext uri="{FF2B5EF4-FFF2-40B4-BE49-F238E27FC236}">
                <a16:creationId xmlns:a16="http://schemas.microsoft.com/office/drawing/2014/main" xmlns="" id="{1C481B4C-164F-9F49-B7D4-4BF3B7866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6FD8013-0115-B344-98E7-469D7E023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E19DD-C2F2-1F42-8CC9-FC792AA741D3}" type="slidenum">
              <a:rPr lang="en-US" smtClean="0"/>
              <a:t>‹#›</a:t>
            </a:fld>
            <a:endParaRPr lang="en-US"/>
          </a:p>
        </p:txBody>
      </p:sp>
    </p:spTree>
    <p:extLst>
      <p:ext uri="{BB962C8B-B14F-4D97-AF65-F5344CB8AC3E}">
        <p14:creationId xmlns:p14="http://schemas.microsoft.com/office/powerpoint/2010/main" val="3459032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_C1B8CFF0.sv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0BC9EFE1-D8CB-4668-9980-DB108327A7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7CBAE1BD-B8E4-4029-8AA2-C77E4FED986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59C67521-F82B-D34C-9E3C-235D79C1C3C3}"/>
              </a:ext>
            </a:extLst>
          </p:cNvPr>
          <p:cNvSpPr>
            <a:spLocks noGrp="1"/>
          </p:cNvSpPr>
          <p:nvPr>
            <p:ph type="ctrTitle"/>
          </p:nvPr>
        </p:nvSpPr>
        <p:spPr>
          <a:xfrm>
            <a:off x="6604491" y="2717448"/>
            <a:ext cx="5579841" cy="1423103"/>
          </a:xfrm>
        </p:spPr>
        <p:txBody>
          <a:bodyPr anchor="t">
            <a:normAutofit/>
          </a:bodyPr>
          <a:lstStyle/>
          <a:p>
            <a:pPr algn="l"/>
            <a:r>
              <a:rPr lang="en-US" sz="4400" dirty="0">
                <a:solidFill>
                  <a:srgbClr val="000000"/>
                </a:solidFill>
              </a:rPr>
              <a:t>SMART ESSAY GRADER</a:t>
            </a:r>
          </a:p>
        </p:txBody>
      </p:sp>
      <p:sp>
        <p:nvSpPr>
          <p:cNvPr id="13" name="Freeform 49">
            <a:extLst>
              <a:ext uri="{FF2B5EF4-FFF2-40B4-BE49-F238E27FC236}">
                <a16:creationId xmlns="" xmlns:a16="http://schemas.microsoft.com/office/drawing/2014/main" id="{77DA6D33-2D62-458C-BF5D-DBF612FD557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4">
            <a:alphaModFix/>
            <a:extLst>
              <a:ext uri="{28A0092B-C50C-407E-A947-70E740481C1C}">
                <a14:useLocalDpi xmlns:a14="http://schemas.microsoft.com/office/drawing/2010/main" val="0"/>
              </a:ext>
            </a:extLst>
          </a:blip>
          <a:srcRect l="6215" r="2383" b="-2"/>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5" name="TextBox 4"/>
          <p:cNvSpPr txBox="1"/>
          <p:nvPr/>
        </p:nvSpPr>
        <p:spPr>
          <a:xfrm>
            <a:off x="9577137" y="4432367"/>
            <a:ext cx="1779828" cy="1015663"/>
          </a:xfrm>
          <a:prstGeom prst="rect">
            <a:avLst/>
          </a:prstGeom>
          <a:noFill/>
        </p:spPr>
        <p:txBody>
          <a:bodyPr wrap="square" rtlCol="0">
            <a:spAutoFit/>
          </a:bodyPr>
          <a:lstStyle/>
          <a:p>
            <a:pPr algn="just"/>
            <a:r>
              <a:rPr lang="en-US" sz="2000" dirty="0" err="1" smtClean="0"/>
              <a:t>Dhruv</a:t>
            </a:r>
            <a:r>
              <a:rPr lang="en-US" sz="2000" dirty="0" smtClean="0"/>
              <a:t> Sharma</a:t>
            </a:r>
          </a:p>
          <a:p>
            <a:pPr algn="just"/>
            <a:r>
              <a:rPr lang="en-US" sz="2000" dirty="0" err="1" smtClean="0"/>
              <a:t>Ayush</a:t>
            </a:r>
            <a:r>
              <a:rPr lang="en-US" sz="2000" dirty="0" smtClean="0"/>
              <a:t> Shukla</a:t>
            </a:r>
          </a:p>
          <a:p>
            <a:pPr algn="just"/>
            <a:r>
              <a:rPr lang="en-US" sz="2000" dirty="0" smtClean="0"/>
              <a:t>Hitesh Verma</a:t>
            </a:r>
            <a:endParaRPr lang="en-US" sz="2000" dirty="0"/>
          </a:p>
        </p:txBody>
      </p:sp>
    </p:spTree>
    <p:extLst>
      <p:ext uri="{BB962C8B-B14F-4D97-AF65-F5344CB8AC3E}">
        <p14:creationId xmlns:p14="http://schemas.microsoft.com/office/powerpoint/2010/main" val="729344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560DB3-CFC0-F242-BBD4-101048CB30E7}"/>
              </a:ext>
            </a:extLst>
          </p:cNvPr>
          <p:cNvSpPr>
            <a:spLocks noGrp="1"/>
          </p:cNvSpPr>
          <p:nvPr>
            <p:ph type="title"/>
          </p:nvPr>
        </p:nvSpPr>
        <p:spPr>
          <a:xfrm>
            <a:off x="838200" y="365125"/>
            <a:ext cx="10515600" cy="1325563"/>
          </a:xfrm>
        </p:spPr>
        <p:txBody>
          <a:bodyPr/>
          <a:lstStyle/>
          <a:p>
            <a:pPr algn="ctr"/>
            <a:r>
              <a:rPr lang="en-US" b="1" dirty="0"/>
              <a:t>Our model</a:t>
            </a:r>
          </a:p>
        </p:txBody>
      </p:sp>
      <p:pic>
        <p:nvPicPr>
          <p:cNvPr id="13" name="Content Placeholder 12" descr="A screen shot of a computer&#10;&#10;Description automatically generated">
            <a:extLst>
              <a:ext uri="{FF2B5EF4-FFF2-40B4-BE49-F238E27FC236}">
                <a16:creationId xmlns="" xmlns:a16="http://schemas.microsoft.com/office/drawing/2014/main" id="{099D8799-D198-7342-8066-D96A4FB75B22}"/>
              </a:ext>
            </a:extLst>
          </p:cNvPr>
          <p:cNvPicPr>
            <a:picLocks noGrp="1" noChangeAspect="1"/>
          </p:cNvPicPr>
          <p:nvPr>
            <p:ph idx="1"/>
          </p:nvPr>
        </p:nvPicPr>
        <p:blipFill>
          <a:blip r:embed="rId3"/>
          <a:stretch>
            <a:fillRect/>
          </a:stretch>
        </p:blipFill>
        <p:spPr>
          <a:xfrm>
            <a:off x="1166812" y="1965325"/>
            <a:ext cx="10186988" cy="4527550"/>
          </a:xfrm>
        </p:spPr>
      </p:pic>
    </p:spTree>
    <p:extLst>
      <p:ext uri="{BB962C8B-B14F-4D97-AF65-F5344CB8AC3E}">
        <p14:creationId xmlns:p14="http://schemas.microsoft.com/office/powerpoint/2010/main" val="1026257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 xmlns:a16="http://schemas.microsoft.com/office/drawing/2014/main" id="{88F5AB2C-0008-2C4D-83DF-A1CA4EBBAC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Chunk Prediction</a:t>
            </a:r>
          </a:p>
        </p:txBody>
      </p:sp>
      <p:pic>
        <p:nvPicPr>
          <p:cNvPr id="5" name="Content Placeholder 4" descr="A screenshot of a cell phone&#10;&#10;Description automatically generated">
            <a:extLst>
              <a:ext uri="{FF2B5EF4-FFF2-40B4-BE49-F238E27FC236}">
                <a16:creationId xmlns="" xmlns:a16="http://schemas.microsoft.com/office/drawing/2014/main" id="{B0ECC979-D31A-F04E-A927-C1F615B29F4D}"/>
              </a:ext>
            </a:extLst>
          </p:cNvPr>
          <p:cNvPicPr>
            <a:picLocks noGrp="1" noChangeAspect="1"/>
          </p:cNvPicPr>
          <p:nvPr>
            <p:ph idx="1"/>
          </p:nvPr>
        </p:nvPicPr>
        <p:blipFill>
          <a:blip r:embed="rId3"/>
          <a:stretch>
            <a:fillRect/>
          </a:stretch>
        </p:blipFill>
        <p:spPr>
          <a:xfrm>
            <a:off x="4032514" y="525312"/>
            <a:ext cx="7131865" cy="5545023"/>
          </a:xfrm>
          <a:prstGeom prst="rect">
            <a:avLst/>
          </a:prstGeom>
        </p:spPr>
      </p:pic>
    </p:spTree>
    <p:extLst>
      <p:ext uri="{BB962C8B-B14F-4D97-AF65-F5344CB8AC3E}">
        <p14:creationId xmlns:p14="http://schemas.microsoft.com/office/powerpoint/2010/main" val="1290454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42285737-90EE-47DC-AC80-8AE156B1196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 xmlns:a16="http://schemas.microsoft.com/office/drawing/2014/main" id="{B57BDC17-F1B3-455F-BBF1-680AA1F25C0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 xmlns:a16="http://schemas.microsoft.com/office/drawing/2014/main" id="{64E2FA9A-FEF7-4501-B0EB-5E45EDD2177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 xmlns:a16="http://schemas.microsoft.com/office/drawing/2014/main" id="{BC38192B-B4CB-47D4-A3B1-10010247F1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 xmlns:a16="http://schemas.microsoft.com/office/drawing/2014/main" id="{96330E33-E171-4B0F-82B5-AF7230399B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 xmlns:a16="http://schemas.microsoft.com/office/drawing/2014/main" id="{332B1723-69BF-42D7-B757-0FA059E152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 xmlns:a16="http://schemas.microsoft.com/office/drawing/2014/main" id="{F115D62D-1E96-48D1-A78D-D370A0BFB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 xmlns:a16="http://schemas.microsoft.com/office/drawing/2014/main" id="{91C2876A-169D-4822-A766-C00578C88B4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 xmlns:a16="http://schemas.microsoft.com/office/drawing/2014/main" id="{62AE7886-2BC0-C14D-98DC-BDE3AD1DB2A4}"/>
              </a:ext>
            </a:extLst>
          </p:cNvPr>
          <p:cNvSpPr>
            <a:spLocks noGrp="1"/>
          </p:cNvSpPr>
          <p:nvPr>
            <p:ph type="title"/>
          </p:nvPr>
        </p:nvSpPr>
        <p:spPr>
          <a:xfrm>
            <a:off x="535020" y="685800"/>
            <a:ext cx="2780271" cy="5105400"/>
          </a:xfrm>
        </p:spPr>
        <p:txBody>
          <a:bodyPr>
            <a:normAutofit/>
          </a:bodyPr>
          <a:lstStyle/>
          <a:p>
            <a:r>
              <a:rPr lang="en-US" sz="4000" dirty="0">
                <a:solidFill>
                  <a:srgbClr val="FFFFFF"/>
                </a:solidFill>
              </a:rPr>
              <a:t>Threshold</a:t>
            </a:r>
          </a:p>
        </p:txBody>
      </p:sp>
      <p:graphicFrame>
        <p:nvGraphicFramePr>
          <p:cNvPr id="5" name="Content Placeholder 2">
            <a:extLst>
              <a:ext uri="{FF2B5EF4-FFF2-40B4-BE49-F238E27FC236}">
                <a16:creationId xmlns="" xmlns:a16="http://schemas.microsoft.com/office/drawing/2014/main" id="{9F04D9D7-85B3-4429-B703-DD7973A12C47}"/>
              </a:ext>
            </a:extLst>
          </p:cNvPr>
          <p:cNvGraphicFramePr>
            <a:graphicFrameLocks noGrp="1"/>
          </p:cNvGraphicFramePr>
          <p:nvPr>
            <p:ph idx="1"/>
            <p:extLst>
              <p:ext uri="{D42A27DB-BD31-4B8C-83A1-F6EECF244321}">
                <p14:modId xmlns:p14="http://schemas.microsoft.com/office/powerpoint/2010/main" val="19585360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107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CB107-2FE7-EA4D-BBB3-AE0B5AA59982}"/>
              </a:ext>
            </a:extLst>
          </p:cNvPr>
          <p:cNvSpPr>
            <a:spLocks noGrp="1"/>
          </p:cNvSpPr>
          <p:nvPr>
            <p:ph type="title"/>
          </p:nvPr>
        </p:nvSpPr>
        <p:spPr/>
        <p:txBody>
          <a:bodyPr/>
          <a:lstStyle/>
          <a:p>
            <a:r>
              <a:rPr lang="en-US" dirty="0"/>
              <a:t>Results : RMSE</a:t>
            </a:r>
          </a:p>
        </p:txBody>
      </p:sp>
      <p:graphicFrame>
        <p:nvGraphicFramePr>
          <p:cNvPr id="10" name="Content Placeholder 9">
            <a:extLst>
              <a:ext uri="{FF2B5EF4-FFF2-40B4-BE49-F238E27FC236}">
                <a16:creationId xmlns="" xmlns:a16="http://schemas.microsoft.com/office/drawing/2014/main" id="{AD6E7ED3-1B65-9642-B956-93F886043398}"/>
              </a:ext>
            </a:extLst>
          </p:cNvPr>
          <p:cNvGraphicFramePr>
            <a:graphicFrameLocks noGrp="1"/>
          </p:cNvGraphicFramePr>
          <p:nvPr>
            <p:ph sz="half" idx="2"/>
            <p:extLst>
              <p:ext uri="{D42A27DB-BD31-4B8C-83A1-F6EECF244321}">
                <p14:modId xmlns:p14="http://schemas.microsoft.com/office/powerpoint/2010/main" val="535326670"/>
              </p:ext>
            </p:extLst>
          </p:nvPr>
        </p:nvGraphicFramePr>
        <p:xfrm>
          <a:off x="5333997" y="2211930"/>
          <a:ext cx="6705607" cy="1825188"/>
        </p:xfrm>
        <a:graphic>
          <a:graphicData uri="http://schemas.openxmlformats.org/drawingml/2006/table">
            <a:tbl>
              <a:tblPr firstRow="1" bandRow="1">
                <a:tableStyleId>{5C22544A-7EE6-4342-B048-85BDC9FD1C3A}</a:tableStyleId>
              </a:tblPr>
              <a:tblGrid>
                <a:gridCol w="2365762">
                  <a:extLst>
                    <a:ext uri="{9D8B030D-6E8A-4147-A177-3AD203B41FA5}">
                      <a16:colId xmlns="" xmlns:a16="http://schemas.microsoft.com/office/drawing/2014/main" val="2998991604"/>
                    </a:ext>
                  </a:extLst>
                </a:gridCol>
                <a:gridCol w="1096711">
                  <a:extLst>
                    <a:ext uri="{9D8B030D-6E8A-4147-A177-3AD203B41FA5}">
                      <a16:colId xmlns="" xmlns:a16="http://schemas.microsoft.com/office/drawing/2014/main" val="4041559275"/>
                    </a:ext>
                  </a:extLst>
                </a:gridCol>
                <a:gridCol w="1190716">
                  <a:extLst>
                    <a:ext uri="{9D8B030D-6E8A-4147-A177-3AD203B41FA5}">
                      <a16:colId xmlns="" xmlns:a16="http://schemas.microsoft.com/office/drawing/2014/main" val="493141102"/>
                    </a:ext>
                  </a:extLst>
                </a:gridCol>
                <a:gridCol w="1048054">
                  <a:extLst>
                    <a:ext uri="{9D8B030D-6E8A-4147-A177-3AD203B41FA5}">
                      <a16:colId xmlns="" xmlns:a16="http://schemas.microsoft.com/office/drawing/2014/main" val="32539225"/>
                    </a:ext>
                  </a:extLst>
                </a:gridCol>
                <a:gridCol w="1004364">
                  <a:extLst>
                    <a:ext uri="{9D8B030D-6E8A-4147-A177-3AD203B41FA5}">
                      <a16:colId xmlns="" xmlns:a16="http://schemas.microsoft.com/office/drawing/2014/main" val="3305105788"/>
                    </a:ext>
                  </a:extLst>
                </a:gridCol>
              </a:tblGrid>
              <a:tr h="699752">
                <a:tc>
                  <a:txBody>
                    <a:bodyPr/>
                    <a:lstStyle/>
                    <a:p>
                      <a:r>
                        <a:rPr lang="en-US" sz="2000" dirty="0"/>
                        <a:t>Word embedding</a:t>
                      </a:r>
                    </a:p>
                  </a:txBody>
                  <a:tcPr marL="99965" marR="99965" marT="49982" marB="49982"/>
                </a:tc>
                <a:tc>
                  <a:txBody>
                    <a:bodyPr/>
                    <a:lstStyle/>
                    <a:p>
                      <a:r>
                        <a:rPr lang="en-US" sz="2000" dirty="0"/>
                        <a:t>LSTM</a:t>
                      </a:r>
                    </a:p>
                  </a:txBody>
                  <a:tcPr marL="99965" marR="99965" marT="49982" marB="49982"/>
                </a:tc>
                <a:tc>
                  <a:txBody>
                    <a:bodyPr/>
                    <a:lstStyle/>
                    <a:p>
                      <a:r>
                        <a:rPr lang="en-US" sz="2000" dirty="0"/>
                        <a:t>GRU</a:t>
                      </a:r>
                    </a:p>
                  </a:txBody>
                  <a:tcPr marL="99965" marR="99965" marT="49982" marB="49982"/>
                </a:tc>
                <a:tc>
                  <a:txBody>
                    <a:bodyPr/>
                    <a:lstStyle/>
                    <a:p>
                      <a:r>
                        <a:rPr lang="en-US" sz="2000" dirty="0"/>
                        <a:t>RNN</a:t>
                      </a:r>
                    </a:p>
                  </a:txBody>
                  <a:tcPr marL="99965" marR="99965" marT="49982" marB="49982"/>
                </a:tc>
                <a:tc>
                  <a:txBody>
                    <a:bodyPr/>
                    <a:lstStyle/>
                    <a:p>
                      <a:r>
                        <a:rPr lang="en-US" sz="2000" dirty="0"/>
                        <a:t>Single Layer LSTM</a:t>
                      </a:r>
                    </a:p>
                  </a:txBody>
                  <a:tcPr marL="99965" marR="99965" marT="49982" marB="49982"/>
                </a:tc>
                <a:extLst>
                  <a:ext uri="{0D108BD9-81ED-4DB2-BD59-A6C34878D82A}">
                    <a16:rowId xmlns="" xmlns:a16="http://schemas.microsoft.com/office/drawing/2014/main" val="2962131294"/>
                  </a:ext>
                </a:extLst>
              </a:tr>
              <a:tr h="405412">
                <a:tc>
                  <a:txBody>
                    <a:bodyPr/>
                    <a:lstStyle/>
                    <a:p>
                      <a:r>
                        <a:rPr lang="en-US" sz="2000" dirty="0"/>
                        <a:t>Glove vectors</a:t>
                      </a:r>
                    </a:p>
                  </a:txBody>
                  <a:tcPr marL="99965" marR="99965" marT="49982" marB="49982"/>
                </a:tc>
                <a:tc>
                  <a:txBody>
                    <a:bodyPr/>
                    <a:lstStyle/>
                    <a:p>
                      <a:r>
                        <a:rPr lang="en-US" sz="2000" dirty="0"/>
                        <a:t>0.1639</a:t>
                      </a:r>
                    </a:p>
                  </a:txBody>
                  <a:tcPr marL="99965" marR="99965" marT="49982" marB="49982"/>
                </a:tc>
                <a:tc>
                  <a:txBody>
                    <a:bodyPr/>
                    <a:lstStyle/>
                    <a:p>
                      <a:r>
                        <a:rPr lang="en-US" sz="2000" dirty="0"/>
                        <a:t>0.17119</a:t>
                      </a:r>
                    </a:p>
                  </a:txBody>
                  <a:tcPr marL="99965" marR="99965" marT="49982" marB="49982"/>
                </a:tc>
                <a:tc>
                  <a:txBody>
                    <a:bodyPr/>
                    <a:lstStyle/>
                    <a:p>
                      <a:r>
                        <a:rPr lang="en-US" sz="2000" dirty="0"/>
                        <a:t>0.1839</a:t>
                      </a:r>
                    </a:p>
                  </a:txBody>
                  <a:tcPr marL="99965" marR="99965" marT="49982" marB="49982"/>
                </a:tc>
                <a:tc>
                  <a:txBody>
                    <a:bodyPr/>
                    <a:lstStyle/>
                    <a:p>
                      <a:r>
                        <a:rPr lang="en-US" sz="2000" dirty="0"/>
                        <a:t>0.1712</a:t>
                      </a:r>
                    </a:p>
                  </a:txBody>
                  <a:tcPr marL="99965" marR="99965" marT="49982" marB="49982"/>
                </a:tc>
                <a:extLst>
                  <a:ext uri="{0D108BD9-81ED-4DB2-BD59-A6C34878D82A}">
                    <a16:rowId xmlns="" xmlns:a16="http://schemas.microsoft.com/office/drawing/2014/main" val="950546041"/>
                  </a:ext>
                </a:extLst>
              </a:tr>
              <a:tr h="405412">
                <a:tc>
                  <a:txBody>
                    <a:bodyPr/>
                    <a:lstStyle/>
                    <a:p>
                      <a:r>
                        <a:rPr lang="en-US" sz="2000" dirty="0" smtClean="0"/>
                        <a:t>Google Word2vec</a:t>
                      </a:r>
                      <a:endParaRPr lang="en-US" sz="2000" dirty="0"/>
                    </a:p>
                  </a:txBody>
                  <a:tcPr marL="99965" marR="99965" marT="49982" marB="49982"/>
                </a:tc>
                <a:tc>
                  <a:txBody>
                    <a:bodyPr/>
                    <a:lstStyle/>
                    <a:p>
                      <a:r>
                        <a:rPr lang="en-US" sz="2000" dirty="0"/>
                        <a:t>0.1692</a:t>
                      </a:r>
                    </a:p>
                  </a:txBody>
                  <a:tcPr marL="99965" marR="99965" marT="49982" marB="49982"/>
                </a:tc>
                <a:tc>
                  <a:txBody>
                    <a:bodyPr/>
                    <a:lstStyle/>
                    <a:p>
                      <a:r>
                        <a:rPr lang="en-US" sz="2000" dirty="0"/>
                        <a:t>0.17851</a:t>
                      </a:r>
                    </a:p>
                  </a:txBody>
                  <a:tcPr marL="99965" marR="99965" marT="49982" marB="49982"/>
                </a:tc>
                <a:tc>
                  <a:txBody>
                    <a:bodyPr/>
                    <a:lstStyle/>
                    <a:p>
                      <a:r>
                        <a:rPr lang="en-US" sz="2000" dirty="0"/>
                        <a:t>0.1851</a:t>
                      </a:r>
                    </a:p>
                  </a:txBody>
                  <a:tcPr marL="99965" marR="99965" marT="49982" marB="49982"/>
                </a:tc>
                <a:tc>
                  <a:txBody>
                    <a:bodyPr/>
                    <a:lstStyle/>
                    <a:p>
                      <a:r>
                        <a:rPr lang="en-US" sz="2000" dirty="0"/>
                        <a:t>0.1756</a:t>
                      </a:r>
                    </a:p>
                  </a:txBody>
                  <a:tcPr marL="99965" marR="99965" marT="49982" marB="49982"/>
                </a:tc>
                <a:extLst>
                  <a:ext uri="{0D108BD9-81ED-4DB2-BD59-A6C34878D82A}">
                    <a16:rowId xmlns="" xmlns:a16="http://schemas.microsoft.com/office/drawing/2014/main" val="611086005"/>
                  </a:ext>
                </a:extLst>
              </a:tr>
            </a:tbl>
          </a:graphicData>
        </a:graphic>
      </p:graphicFrame>
      <p:graphicFrame>
        <p:nvGraphicFramePr>
          <p:cNvPr id="5" name="Content Placeholder 3">
            <a:extLst>
              <a:ext uri="{FF2B5EF4-FFF2-40B4-BE49-F238E27FC236}">
                <a16:creationId xmlns="" xmlns:a16="http://schemas.microsoft.com/office/drawing/2014/main" id="{EF765AB2-7AC6-5C43-B0D4-E450A6D9AE14}"/>
              </a:ext>
            </a:extLst>
          </p:cNvPr>
          <p:cNvGraphicFramePr>
            <a:graphicFrameLocks noGrp="1"/>
          </p:cNvGraphicFramePr>
          <p:nvPr>
            <p:ph sz="half" idx="1"/>
            <p:extLst/>
          </p:nvPr>
        </p:nvGraphicFramePr>
        <p:xfrm>
          <a:off x="152396" y="1690688"/>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9716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title"/>
          </p:nvPr>
        </p:nvSpPr>
        <p:spPr>
          <a:xfrm>
            <a:off x="863851" y="590382"/>
            <a:ext cx="3932237" cy="588713"/>
          </a:xfrm>
        </p:spPr>
        <p:txBody>
          <a:bodyPr/>
          <a:lstStyle/>
          <a:p>
            <a:r>
              <a:rPr lang="en-US" b="1" dirty="0"/>
              <a:t>Good Essay </a:t>
            </a:r>
          </a:p>
        </p:txBody>
      </p:sp>
      <p:sp>
        <p:nvSpPr>
          <p:cNvPr id="7" name="TextBox 6"/>
          <p:cNvSpPr txBox="1"/>
          <p:nvPr/>
        </p:nvSpPr>
        <p:spPr>
          <a:xfrm>
            <a:off x="517357" y="1732547"/>
            <a:ext cx="11225463" cy="2308324"/>
          </a:xfrm>
          <a:prstGeom prst="rect">
            <a:avLst/>
          </a:prstGeom>
          <a:noFill/>
        </p:spPr>
        <p:txBody>
          <a:bodyPr wrap="square" rtlCol="0">
            <a:spAutoFit/>
          </a:bodyPr>
          <a:lstStyle/>
          <a:p>
            <a:r>
              <a:rPr lang="en-US" dirty="0"/>
              <a:t>"The mood created by person, the author of the memoir, Home: The Blueprints of Our Lives, is a comforting one. This is shown, for instance, by his </a:t>
            </a:r>
            <a:r>
              <a:rPr lang="en-US" dirty="0" err="1"/>
              <a:t>reccolection</a:t>
            </a:r>
            <a:r>
              <a:rPr lang="en-US" dirty="0"/>
              <a:t> of his childhood in his family's home being fond. For example, he states that he is ""eternally grateful"" for his parents passing on, ""their rich culinary skills and love of cooking"" that he claims to still have. Also,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 My parents turned this simple house into a home. This shows that </a:t>
            </a:r>
            <a:r>
              <a:rPr lang="en-US" dirty="0" err="1"/>
              <a:t>Narciso</a:t>
            </a:r>
            <a:r>
              <a:rPr lang="en-US" dirty="0"/>
              <a:t> had a great place to grown up in and has fond and comforting memories of it."</a:t>
            </a:r>
          </a:p>
        </p:txBody>
      </p:sp>
      <p:sp>
        <p:nvSpPr>
          <p:cNvPr id="8" name="TextBox 7"/>
          <p:cNvSpPr txBox="1"/>
          <p:nvPr/>
        </p:nvSpPr>
        <p:spPr>
          <a:xfrm>
            <a:off x="1713054" y="4734045"/>
            <a:ext cx="274319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ACTUAL SCORE:  1.0</a:t>
            </a:r>
            <a:endParaRPr lang="en-US" sz="2000" dirty="0"/>
          </a:p>
        </p:txBody>
      </p:sp>
      <p:sp>
        <p:nvSpPr>
          <p:cNvPr id="9" name="TextBox 8"/>
          <p:cNvSpPr txBox="1"/>
          <p:nvPr/>
        </p:nvSpPr>
        <p:spPr>
          <a:xfrm>
            <a:off x="6785353" y="4734045"/>
            <a:ext cx="291164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PREDICTED SCORE :0.834</a:t>
            </a:r>
            <a:endParaRPr lang="en-US" sz="2000" dirty="0"/>
          </a:p>
        </p:txBody>
      </p:sp>
    </p:spTree>
    <p:extLst>
      <p:ext uri="{BB962C8B-B14F-4D97-AF65-F5344CB8AC3E}">
        <p14:creationId xmlns:p14="http://schemas.microsoft.com/office/powerpoint/2010/main" val="135537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8464" y="818147"/>
            <a:ext cx="8277726" cy="1477328"/>
          </a:xfrm>
          <a:prstGeom prst="rect">
            <a:avLst/>
          </a:prstGeom>
          <a:noFill/>
        </p:spPr>
        <p:txBody>
          <a:bodyPr wrap="square" rtlCol="0">
            <a:spAutoFit/>
          </a:bodyPr>
          <a:lstStyle/>
          <a:p>
            <a:r>
              <a:rPr lang="en-US" dirty="0" smtClean="0"/>
              <a:t>The </a:t>
            </a:r>
            <a:r>
              <a:rPr lang="en-US" dirty="0"/>
              <a:t>mood created by person, the author of the memoir, Home: The Blueprints of Our Lives, is a comforting one. This is shown, for instance, by his </a:t>
            </a:r>
            <a:r>
              <a:rPr lang="en-US" dirty="0" err="1"/>
              <a:t>reccolection</a:t>
            </a:r>
            <a:r>
              <a:rPr lang="en-US" dirty="0"/>
              <a:t> of his childhood in his family's home being fond. For example, he states that he is ""eternally grateful"" for his parents passing on, ""their rich culinary skills and love of cooking"" that he claims to still have</a:t>
            </a:r>
            <a:r>
              <a:rPr lang="en-US" dirty="0" smtClean="0"/>
              <a:t>.</a:t>
            </a:r>
          </a:p>
        </p:txBody>
      </p:sp>
      <p:sp>
        <p:nvSpPr>
          <p:cNvPr id="5" name="TextBox 4"/>
          <p:cNvSpPr txBox="1"/>
          <p:nvPr/>
        </p:nvSpPr>
        <p:spPr>
          <a:xfrm>
            <a:off x="938464" y="2564595"/>
            <a:ext cx="8277726" cy="1754326"/>
          </a:xfrm>
          <a:prstGeom prst="rect">
            <a:avLst/>
          </a:prstGeom>
          <a:solidFill>
            <a:srgbClr val="8CDB59"/>
          </a:solidFill>
        </p:spPr>
        <p:txBody>
          <a:bodyPr wrap="square" rtlCol="0">
            <a:spAutoFit/>
          </a:bodyPr>
          <a:lstStyle/>
          <a:p>
            <a:r>
              <a:rPr lang="en-US" dirty="0" smtClean="0"/>
              <a:t>Also</a:t>
            </a:r>
            <a:r>
              <a:rPr lang="en-US" dirty="0"/>
              <a:t>,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a:t>
            </a:r>
            <a:r>
              <a:rPr lang="en-US" dirty="0" smtClean="0"/>
              <a:t>.</a:t>
            </a:r>
            <a:r>
              <a:rPr lang="en-US" dirty="0"/>
              <a:t/>
            </a:r>
            <a:br>
              <a:rPr lang="en-US" dirty="0"/>
            </a:br>
            <a:endParaRPr lang="en-US" dirty="0"/>
          </a:p>
        </p:txBody>
      </p:sp>
      <p:sp>
        <p:nvSpPr>
          <p:cNvPr id="6" name="TextBox 5"/>
          <p:cNvSpPr txBox="1"/>
          <p:nvPr/>
        </p:nvSpPr>
        <p:spPr>
          <a:xfrm>
            <a:off x="938464" y="4439197"/>
            <a:ext cx="8277726" cy="923330"/>
          </a:xfrm>
          <a:prstGeom prst="rect">
            <a:avLst/>
          </a:prstGeom>
          <a:solidFill>
            <a:srgbClr val="F46653"/>
          </a:solidFill>
        </p:spPr>
        <p:txBody>
          <a:bodyPr wrap="square" rtlCol="0">
            <a:spAutoFit/>
          </a:bodyPr>
          <a:lstStyle/>
          <a:p>
            <a:r>
              <a:rPr lang="en-US" dirty="0" smtClean="0"/>
              <a:t>My </a:t>
            </a:r>
            <a:r>
              <a:rPr lang="en-US" dirty="0"/>
              <a:t>parents turned this simple house into a home. This shows that </a:t>
            </a:r>
            <a:r>
              <a:rPr lang="en-US" dirty="0" err="1"/>
              <a:t>Narciso</a:t>
            </a:r>
            <a:r>
              <a:rPr lang="en-US" dirty="0"/>
              <a:t> had a great place to grown up in and has fond and comforting memories of it.</a:t>
            </a:r>
            <a:br>
              <a:rPr lang="en-US" dirty="0"/>
            </a:br>
            <a:endParaRPr lang="en-US" dirty="0"/>
          </a:p>
        </p:txBody>
      </p:sp>
      <p:sp>
        <p:nvSpPr>
          <p:cNvPr id="8" name="Rectangular Callout 7"/>
          <p:cNvSpPr/>
          <p:nvPr/>
        </p:nvSpPr>
        <p:spPr>
          <a:xfrm>
            <a:off x="10094496" y="834916"/>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10094496" y="2564595"/>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0166686" y="4078249"/>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287001" y="1082842"/>
            <a:ext cx="1215188" cy="369332"/>
          </a:xfrm>
          <a:prstGeom prst="rect">
            <a:avLst/>
          </a:prstGeom>
          <a:noFill/>
        </p:spPr>
        <p:txBody>
          <a:bodyPr wrap="square" rtlCol="0">
            <a:spAutoFit/>
          </a:bodyPr>
          <a:lstStyle/>
          <a:p>
            <a:r>
              <a:rPr lang="nb-NO" dirty="0" smtClean="0"/>
              <a:t>0.7199</a:t>
            </a:r>
            <a:endParaRPr lang="en-US" dirty="0"/>
          </a:p>
        </p:txBody>
      </p:sp>
      <p:sp>
        <p:nvSpPr>
          <p:cNvPr id="14" name="TextBox 13"/>
          <p:cNvSpPr txBox="1"/>
          <p:nvPr/>
        </p:nvSpPr>
        <p:spPr>
          <a:xfrm>
            <a:off x="10287001" y="2767263"/>
            <a:ext cx="1215188" cy="369332"/>
          </a:xfrm>
          <a:prstGeom prst="rect">
            <a:avLst/>
          </a:prstGeom>
          <a:noFill/>
        </p:spPr>
        <p:txBody>
          <a:bodyPr wrap="square" rtlCol="0">
            <a:spAutoFit/>
          </a:bodyPr>
          <a:lstStyle/>
          <a:p>
            <a:r>
              <a:rPr lang="hr-HR" dirty="0" smtClean="0"/>
              <a:t>0.9370</a:t>
            </a:r>
            <a:endParaRPr lang="en-US" dirty="0"/>
          </a:p>
        </p:txBody>
      </p:sp>
      <p:sp>
        <p:nvSpPr>
          <p:cNvPr id="15" name="TextBox 14"/>
          <p:cNvSpPr txBox="1"/>
          <p:nvPr/>
        </p:nvSpPr>
        <p:spPr>
          <a:xfrm>
            <a:off x="10287001" y="4294274"/>
            <a:ext cx="1347536" cy="369332"/>
          </a:xfrm>
          <a:prstGeom prst="rect">
            <a:avLst/>
          </a:prstGeom>
          <a:noFill/>
        </p:spPr>
        <p:txBody>
          <a:bodyPr wrap="square" rtlCol="0">
            <a:spAutoFit/>
          </a:bodyPr>
          <a:lstStyle/>
          <a:p>
            <a:r>
              <a:rPr lang="hr-HR" dirty="0" smtClean="0"/>
              <a:t> 0.6688</a:t>
            </a:r>
            <a:endParaRPr lang="en-US" dirty="0"/>
          </a:p>
        </p:txBody>
      </p:sp>
      <p:sp>
        <p:nvSpPr>
          <p:cNvPr id="16" name="TextBox 15"/>
          <p:cNvSpPr txBox="1"/>
          <p:nvPr/>
        </p:nvSpPr>
        <p:spPr>
          <a:xfrm>
            <a:off x="10094496" y="3286490"/>
            <a:ext cx="170992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mtClean="0"/>
              <a:t>Stronger part</a:t>
            </a:r>
            <a:endParaRPr lang="en-US" dirty="0"/>
          </a:p>
        </p:txBody>
      </p:sp>
      <p:sp>
        <p:nvSpPr>
          <p:cNvPr id="17" name="TextBox 16"/>
          <p:cNvSpPr txBox="1"/>
          <p:nvPr/>
        </p:nvSpPr>
        <p:spPr>
          <a:xfrm>
            <a:off x="10166686" y="4800144"/>
            <a:ext cx="1636294" cy="369332"/>
          </a:xfrm>
          <a:prstGeom prst="rect">
            <a:avLst/>
          </a:prstGeom>
          <a:solidFill>
            <a:srgbClr val="F46653"/>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Weaker part</a:t>
            </a:r>
            <a:endParaRPr lang="en-US" dirty="0"/>
          </a:p>
        </p:txBody>
      </p:sp>
    </p:spTree>
    <p:extLst>
      <p:ext uri="{BB962C8B-B14F-4D97-AF65-F5344CB8AC3E}">
        <p14:creationId xmlns:p14="http://schemas.microsoft.com/office/powerpoint/2010/main" val="995479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title"/>
          </p:nvPr>
        </p:nvSpPr>
        <p:spPr>
          <a:xfrm>
            <a:off x="863851" y="590382"/>
            <a:ext cx="3932237" cy="588713"/>
          </a:xfrm>
        </p:spPr>
        <p:txBody>
          <a:bodyPr/>
          <a:lstStyle/>
          <a:p>
            <a:r>
              <a:rPr lang="en-US" dirty="0" smtClean="0"/>
              <a:t>Bad </a:t>
            </a:r>
            <a:r>
              <a:rPr lang="en-US" dirty="0"/>
              <a:t>Essay </a:t>
            </a:r>
          </a:p>
        </p:txBody>
      </p:sp>
      <p:sp>
        <p:nvSpPr>
          <p:cNvPr id="7" name="TextBox 6"/>
          <p:cNvSpPr txBox="1"/>
          <p:nvPr/>
        </p:nvSpPr>
        <p:spPr>
          <a:xfrm>
            <a:off x="517357" y="1732547"/>
            <a:ext cx="11225463" cy="1200329"/>
          </a:xfrm>
          <a:prstGeom prst="rect">
            <a:avLst/>
          </a:prstGeom>
          <a:noFill/>
        </p:spPr>
        <p:txBody>
          <a:bodyPr wrap="square" rtlCol="0">
            <a:spAutoFit/>
          </a:bodyPr>
          <a:lstStyle/>
          <a:p>
            <a:r>
              <a:rPr lang="en-US" dirty="0">
                <a:solidFill>
                  <a:srgbClr val="000000"/>
                </a:solidFill>
                <a:latin typeface="Arial" charset="0"/>
              </a:rPr>
              <a:t>The author concludes the story with this paragraph because when the “snow does melt and the Geese return” it will be time t plant and work in the garden even more, because with snow on the ground you can’t plant but the geese back if the time of year to plant the seed and have are bad flock/fasten grander. The test is to she if she can have a better grade than last years, and year </a:t>
            </a:r>
            <a:r>
              <a:rPr lang="en-US" dirty="0" err="1">
                <a:solidFill>
                  <a:srgbClr val="000000"/>
                </a:solidFill>
                <a:latin typeface="Arial" charset="0"/>
              </a:rPr>
              <a:t>befor</a:t>
            </a:r>
            <a:r>
              <a:rPr lang="en-US" dirty="0">
                <a:solidFill>
                  <a:srgbClr val="000000"/>
                </a:solidFill>
                <a:latin typeface="Arial" charset="0"/>
              </a:rPr>
              <a:t> that.</a:t>
            </a:r>
            <a:endParaRPr lang="en-US" dirty="0"/>
          </a:p>
        </p:txBody>
      </p:sp>
      <p:sp>
        <p:nvSpPr>
          <p:cNvPr id="8" name="TextBox 7"/>
          <p:cNvSpPr txBox="1"/>
          <p:nvPr/>
        </p:nvSpPr>
        <p:spPr>
          <a:xfrm>
            <a:off x="1666754" y="4805917"/>
            <a:ext cx="2568363"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ACTUAL SCORE:  0.4</a:t>
            </a:r>
            <a:endParaRPr lang="en-US" sz="2000" dirty="0"/>
          </a:p>
        </p:txBody>
      </p:sp>
      <p:sp>
        <p:nvSpPr>
          <p:cNvPr id="9" name="TextBox 8"/>
          <p:cNvSpPr txBox="1"/>
          <p:nvPr/>
        </p:nvSpPr>
        <p:spPr>
          <a:xfrm>
            <a:off x="6665495" y="4805917"/>
            <a:ext cx="291164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PREDICTED SCORE :0.425</a:t>
            </a:r>
            <a:endParaRPr lang="en-US" sz="2000" dirty="0"/>
          </a:p>
        </p:txBody>
      </p:sp>
    </p:spTree>
    <p:extLst>
      <p:ext uri="{BB962C8B-B14F-4D97-AF65-F5344CB8AC3E}">
        <p14:creationId xmlns:p14="http://schemas.microsoft.com/office/powerpoint/2010/main" val="1927771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8306" y="3045818"/>
            <a:ext cx="8277726" cy="1754326"/>
          </a:xfrm>
          <a:prstGeom prst="rect">
            <a:avLst/>
          </a:prstGeom>
          <a:solidFill>
            <a:srgbClr val="8CDB59"/>
          </a:solidFill>
        </p:spPr>
        <p:txBody>
          <a:bodyPr wrap="square" rtlCol="0">
            <a:spAutoFit/>
          </a:bodyPr>
          <a:lstStyle/>
          <a:p>
            <a:r>
              <a:rPr lang="en-US" dirty="0" smtClean="0"/>
              <a:t>Also</a:t>
            </a:r>
            <a:r>
              <a:rPr lang="en-US" dirty="0"/>
              <a:t>,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a:t>
            </a:r>
            <a:r>
              <a:rPr lang="en-US" dirty="0" smtClean="0"/>
              <a:t>.</a:t>
            </a:r>
            <a:r>
              <a:rPr lang="en-US" dirty="0"/>
              <a:t/>
            </a:r>
            <a:br>
              <a:rPr lang="en-US" dirty="0"/>
            </a:br>
            <a:endParaRPr lang="en-US" dirty="0"/>
          </a:p>
        </p:txBody>
      </p:sp>
      <p:sp>
        <p:nvSpPr>
          <p:cNvPr id="6" name="TextBox 5"/>
          <p:cNvSpPr txBox="1"/>
          <p:nvPr/>
        </p:nvSpPr>
        <p:spPr>
          <a:xfrm>
            <a:off x="878306" y="834916"/>
            <a:ext cx="8277726" cy="1477328"/>
          </a:xfrm>
          <a:prstGeom prst="rect">
            <a:avLst/>
          </a:prstGeom>
          <a:solidFill>
            <a:srgbClr val="F46653"/>
          </a:solidFill>
        </p:spPr>
        <p:txBody>
          <a:bodyPr wrap="square" rtlCol="0">
            <a:spAutoFit/>
          </a:bodyPr>
          <a:lstStyle/>
          <a:p>
            <a:r>
              <a:rPr lang="en-US" dirty="0"/>
              <a:t>The author concludes the story with this paragraph because when the “snow does melt and the Geese return” it will be time t plant and work in the garden even more, because with snow on the ground you can’t plant but the geese back if the time of year to plant the seed and have are bad flock/fasten grander.</a:t>
            </a:r>
            <a:br>
              <a:rPr lang="en-US" dirty="0"/>
            </a:br>
            <a:endParaRPr lang="en-US" dirty="0"/>
          </a:p>
        </p:txBody>
      </p:sp>
      <p:sp>
        <p:nvSpPr>
          <p:cNvPr id="8" name="Rectangular Callout 7"/>
          <p:cNvSpPr/>
          <p:nvPr/>
        </p:nvSpPr>
        <p:spPr>
          <a:xfrm>
            <a:off x="10094496" y="834916"/>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10094496" y="2564595"/>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287001" y="1082842"/>
            <a:ext cx="1215188" cy="369332"/>
          </a:xfrm>
          <a:prstGeom prst="rect">
            <a:avLst/>
          </a:prstGeom>
          <a:noFill/>
        </p:spPr>
        <p:txBody>
          <a:bodyPr wrap="square" rtlCol="0">
            <a:spAutoFit/>
          </a:bodyPr>
          <a:lstStyle/>
          <a:p>
            <a:r>
              <a:rPr lang="en-US" dirty="0" smtClean="0"/>
              <a:t>0.00749</a:t>
            </a:r>
            <a:endParaRPr lang="en-US" dirty="0"/>
          </a:p>
        </p:txBody>
      </p:sp>
      <p:sp>
        <p:nvSpPr>
          <p:cNvPr id="14" name="TextBox 13"/>
          <p:cNvSpPr txBox="1"/>
          <p:nvPr/>
        </p:nvSpPr>
        <p:spPr>
          <a:xfrm>
            <a:off x="10287001" y="2767263"/>
            <a:ext cx="1215188" cy="369332"/>
          </a:xfrm>
          <a:prstGeom prst="rect">
            <a:avLst/>
          </a:prstGeom>
          <a:noFill/>
        </p:spPr>
        <p:txBody>
          <a:bodyPr wrap="square" rtlCol="0">
            <a:spAutoFit/>
          </a:bodyPr>
          <a:lstStyle/>
          <a:p>
            <a:r>
              <a:rPr lang="en-US" dirty="0" smtClean="0"/>
              <a:t>0.6498</a:t>
            </a:r>
            <a:endParaRPr lang="en-US" dirty="0"/>
          </a:p>
        </p:txBody>
      </p:sp>
      <p:sp>
        <p:nvSpPr>
          <p:cNvPr id="11" name="TextBox 10"/>
          <p:cNvSpPr txBox="1"/>
          <p:nvPr/>
        </p:nvSpPr>
        <p:spPr>
          <a:xfrm>
            <a:off x="10094496" y="3286490"/>
            <a:ext cx="170992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mtClean="0"/>
              <a:t>Stronger part</a:t>
            </a:r>
            <a:endParaRPr lang="en-US" dirty="0"/>
          </a:p>
        </p:txBody>
      </p:sp>
      <p:sp>
        <p:nvSpPr>
          <p:cNvPr id="16" name="TextBox 15"/>
          <p:cNvSpPr txBox="1"/>
          <p:nvPr/>
        </p:nvSpPr>
        <p:spPr>
          <a:xfrm>
            <a:off x="10094496" y="1506705"/>
            <a:ext cx="1636294" cy="369332"/>
          </a:xfrm>
          <a:prstGeom prst="rect">
            <a:avLst/>
          </a:prstGeom>
          <a:solidFill>
            <a:srgbClr val="F46653"/>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Weaker part</a:t>
            </a:r>
            <a:endParaRPr lang="en-US" dirty="0"/>
          </a:p>
        </p:txBody>
      </p:sp>
    </p:spTree>
    <p:extLst>
      <p:ext uri="{BB962C8B-B14F-4D97-AF65-F5344CB8AC3E}">
        <p14:creationId xmlns:p14="http://schemas.microsoft.com/office/powerpoint/2010/main" val="185352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FUTURE WORK</a:t>
            </a:r>
          </a:p>
        </p:txBody>
      </p:sp>
      <p:cxnSp>
        <p:nvCxnSpPr>
          <p:cNvPr id="19" name="Straight Connector 18">
            <a:extLst>
              <a:ext uri="{FF2B5EF4-FFF2-40B4-BE49-F238E27FC236}">
                <a16:creationId xmlns:a16="http://schemas.microsoft.com/office/drawing/2014/main" xmlns=""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164054" y="1199601"/>
            <a:ext cx="11369842" cy="493871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350676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174" y="583532"/>
            <a:ext cx="8543544" cy="5696712"/>
          </a:xfrm>
          <a:prstGeom prst="rect">
            <a:avLst/>
          </a:prstGeom>
        </p:spPr>
      </p:pic>
    </p:spTree>
    <p:extLst>
      <p:ext uri="{BB962C8B-B14F-4D97-AF65-F5344CB8AC3E}">
        <p14:creationId xmlns:p14="http://schemas.microsoft.com/office/powerpoint/2010/main" val="179667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D0AF59-99C3-4251-AB9A-C966C6AD440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1855405F-37A2-4869-9154-F8BE3BECE6C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366178" y="643467"/>
            <a:ext cx="5459644" cy="5571066"/>
          </a:xfrm>
          <a:prstGeom prst="rect">
            <a:avLst/>
          </a:prstGeom>
        </p:spPr>
      </p:pic>
    </p:spTree>
    <p:extLst>
      <p:ext uri="{BB962C8B-B14F-4D97-AF65-F5344CB8AC3E}">
        <p14:creationId xmlns:p14="http://schemas.microsoft.com/office/powerpoint/2010/main" val="3724306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029DE7B6-DC7C-4BA1-B406-EDDA0C0A31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idx="1"/>
          </p:nvPr>
        </p:nvSpPr>
        <p:spPr>
          <a:xfrm>
            <a:off x="5189620" y="1275348"/>
            <a:ext cx="5478380" cy="4691540"/>
          </a:xfrm>
        </p:spPr>
        <p:txBody>
          <a:bodyPr vert="horz" lIns="91440" tIns="45720" rIns="91440" bIns="45720" rtlCol="0">
            <a:normAutofit fontScale="92500" lnSpcReduction="10000"/>
          </a:bodyPr>
          <a:lstStyle/>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r>
              <a:rPr lang="en-US" sz="2800" dirty="0" smtClean="0">
                <a:solidFill>
                  <a:srgbClr val="FFFFFF"/>
                </a:solidFill>
              </a:rPr>
              <a:t>Incorporating additional </a:t>
            </a:r>
            <a:r>
              <a:rPr lang="en-US" sz="2800" kern="1200" dirty="0" smtClean="0">
                <a:solidFill>
                  <a:srgbClr val="FFFFFF"/>
                </a:solidFill>
                <a:latin typeface="+mn-lt"/>
                <a:ea typeface="+mn-ea"/>
                <a:cs typeface="+mn-cs"/>
              </a:rPr>
              <a:t>features like spelling mistakes counts (</a:t>
            </a:r>
            <a:r>
              <a:rPr lang="en-US" sz="2800" kern="1200" dirty="0" err="1" smtClean="0">
                <a:solidFill>
                  <a:srgbClr val="FFFFFF"/>
                </a:solidFill>
                <a:latin typeface="+mn-lt"/>
                <a:ea typeface="+mn-ea"/>
                <a:cs typeface="+mn-cs"/>
              </a:rPr>
              <a:t>Pyenchant</a:t>
            </a:r>
            <a:r>
              <a:rPr lang="en-US" sz="2800" kern="1200" dirty="0" smtClean="0">
                <a:solidFill>
                  <a:srgbClr val="FFFFFF"/>
                </a:solidFill>
                <a:latin typeface="+mn-lt"/>
                <a:ea typeface="+mn-ea"/>
                <a:cs typeface="+mn-cs"/>
              </a:rPr>
              <a:t> )</a:t>
            </a:r>
            <a:endParaRPr lang="en-US" sz="2800" kern="1200" dirty="0">
              <a:solidFill>
                <a:srgbClr val="FFFFFF"/>
              </a:solidFill>
              <a:latin typeface="+mn-lt"/>
              <a:ea typeface="+mn-ea"/>
              <a:cs typeface="+mn-cs"/>
            </a:endParaRPr>
          </a:p>
          <a:p>
            <a:pPr marR="0" lvl="0" fontAlgn="auto">
              <a:spcAft>
                <a:spcPts val="0"/>
              </a:spcAft>
              <a:buClrTx/>
              <a:buSzTx/>
              <a:tabLst/>
              <a:defRPr/>
            </a:pPr>
            <a:endParaRPr lang="en-US" sz="2800" kern="1200" dirty="0">
              <a:solidFill>
                <a:srgbClr val="FFFFFF"/>
              </a:solidFill>
              <a:latin typeface="+mn-lt"/>
              <a:ea typeface="+mn-ea"/>
              <a:cs typeface="+mn-cs"/>
            </a:endParaRPr>
          </a:p>
          <a:p>
            <a:pPr marR="0" lvl="0" fontAlgn="auto">
              <a:spcAft>
                <a:spcPts val="0"/>
              </a:spcAft>
              <a:buClrTx/>
              <a:buSzTx/>
              <a:tabLst/>
              <a:defRPr/>
            </a:pPr>
            <a:r>
              <a:rPr lang="en-US" sz="2800" kern="1200" dirty="0">
                <a:solidFill>
                  <a:srgbClr val="FFFFFF"/>
                </a:solidFill>
                <a:latin typeface="+mn-lt"/>
                <a:ea typeface="+mn-ea"/>
                <a:cs typeface="+mn-cs"/>
              </a:rPr>
              <a:t>Additionally, exploring the use of convolutional layers working in tandem with the highway network</a:t>
            </a:r>
          </a:p>
          <a:p>
            <a:pPr marR="0" lvl="0" fontAlgn="auto">
              <a:spcAft>
                <a:spcPts val="0"/>
              </a:spcAft>
              <a:buClrTx/>
              <a:buSzTx/>
              <a:tabLst/>
              <a:defRPr/>
            </a:pPr>
            <a:endParaRPr lang="en-US" sz="2800" kern="1200" dirty="0">
              <a:solidFill>
                <a:srgbClr val="FFFFFF"/>
              </a:solidFill>
              <a:latin typeface="+mn-lt"/>
              <a:ea typeface="+mn-ea"/>
              <a:cs typeface="+mn-cs"/>
            </a:endParaRPr>
          </a:p>
          <a:p>
            <a:pPr marR="0" lvl="0" fontAlgn="auto">
              <a:spcAft>
                <a:spcPts val="0"/>
              </a:spcAft>
              <a:buClrTx/>
              <a:buSzTx/>
              <a:tabLst/>
              <a:defRPr/>
            </a:pPr>
            <a:r>
              <a:rPr lang="en-US" sz="2800" kern="1200" dirty="0">
                <a:solidFill>
                  <a:srgbClr val="FFFFFF"/>
                </a:solidFill>
                <a:latin typeface="+mn-lt"/>
                <a:ea typeface="+mn-ea"/>
                <a:cs typeface="+mn-cs"/>
              </a:rPr>
              <a:t>See how Character level </a:t>
            </a:r>
            <a:r>
              <a:rPr lang="en-US" sz="2800" kern="1200" dirty="0" smtClean="0">
                <a:solidFill>
                  <a:srgbClr val="FFFFFF"/>
                </a:solidFill>
                <a:latin typeface="+mn-lt"/>
                <a:ea typeface="+mn-ea"/>
                <a:cs typeface="+mn-cs"/>
              </a:rPr>
              <a:t>embedding </a:t>
            </a:r>
            <a:r>
              <a:rPr lang="en-US" sz="2800" kern="1200" dirty="0">
                <a:solidFill>
                  <a:srgbClr val="FFFFFF"/>
                </a:solidFill>
                <a:latin typeface="+mn-lt"/>
                <a:ea typeface="+mn-ea"/>
                <a:cs typeface="+mn-cs"/>
              </a:rPr>
              <a:t>affect the accuracy  of the model and handle misspelled words</a:t>
            </a:r>
          </a:p>
        </p:txBody>
      </p:sp>
      <p:pic>
        <p:nvPicPr>
          <p:cNvPr id="7" name="Graphic 6" descr="Lightbulb">
            <a:extLst>
              <a:ext uri="{FF2B5EF4-FFF2-40B4-BE49-F238E27FC236}">
                <a16:creationId xmlns="" xmlns:a16="http://schemas.microsoft.com/office/drawing/2014/main" id="{CD556B74-4284-4989-8BFC-EB2F1E42A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81723" y="2593485"/>
            <a:ext cx="1648572" cy="1648572"/>
          </a:xfrm>
          <a:prstGeom prst="rect">
            <a:avLst/>
          </a:prstGeom>
        </p:spPr>
      </p:pic>
    </p:spTree>
    <p:extLst>
      <p:ext uri="{BB962C8B-B14F-4D97-AF65-F5344CB8AC3E}">
        <p14:creationId xmlns:p14="http://schemas.microsoft.com/office/powerpoint/2010/main" val="4218652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4736" y="2269504"/>
            <a:ext cx="7904748" cy="923330"/>
          </a:xfrm>
          <a:prstGeom prst="rect">
            <a:avLst/>
          </a:prstGeom>
          <a:noFill/>
        </p:spPr>
        <p:txBody>
          <a:bodyPr wrap="squar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60689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p:cNvSpPr>
            <a:spLocks noChangeAspect="1"/>
          </p:cNvSpPr>
          <p:nvPr/>
        </p:nvSpPr>
        <p:spPr>
          <a:xfrm>
            <a:off x="1383633" y="818147"/>
            <a:ext cx="10611852" cy="4969042"/>
          </a:xfrm>
          <a:prstGeom prst="wedgeEllipseCallou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 name="TextBox 2"/>
          <p:cNvSpPr txBox="1"/>
          <p:nvPr/>
        </p:nvSpPr>
        <p:spPr>
          <a:xfrm>
            <a:off x="1900989" y="2165684"/>
            <a:ext cx="9589169" cy="2308324"/>
          </a:xfrm>
          <a:prstGeom prst="rect">
            <a:avLst/>
          </a:prstGeom>
          <a:noFill/>
        </p:spPr>
        <p:txBody>
          <a:bodyPr wrap="square" rtlCol="0">
            <a:spAutoFit/>
          </a:bodyPr>
          <a:lstStyle/>
          <a:p>
            <a:r>
              <a:rPr lang="en-US" dirty="0">
                <a:solidFill>
                  <a:schemeClr val="bg1"/>
                </a:solidFill>
              </a:rPr>
              <a:t>‘Grading essays by computer? For many of us, the idea at first seems utter nonsense, to be rejected out of hand. </a:t>
            </a:r>
            <a:r>
              <a:rPr lang="en-US" dirty="0" smtClean="0">
                <a:solidFill>
                  <a:schemeClr val="bg1"/>
                </a:solidFill>
              </a:rPr>
              <a:t> The fastest </a:t>
            </a:r>
            <a:r>
              <a:rPr lang="en-US" dirty="0">
                <a:solidFill>
                  <a:schemeClr val="bg1"/>
                </a:solidFill>
              </a:rPr>
              <a:t>rejection came from an English professor at a certain well‐known New England institution. He heard the idea, digested it thoroughly, and pronounced an indignant “Impossible!”, all within ten seconds. With further conversation, I learned that this professor knew almost nothing of the various disciplines, even linguistics, which must participate in grading by computer… [But] upon closer inspection, and with more background knowledge, the notion takes on a certain fascinating inevitability: we will soon be grading essays by computer, and this development will have astonishing impact on the educational world</a:t>
            </a:r>
          </a:p>
        </p:txBody>
      </p:sp>
      <p:sp>
        <p:nvSpPr>
          <p:cNvPr id="4" name="TextBox 3"/>
          <p:cNvSpPr txBox="1"/>
          <p:nvPr/>
        </p:nvSpPr>
        <p:spPr>
          <a:xfrm>
            <a:off x="6581274" y="6208295"/>
            <a:ext cx="2334293" cy="523220"/>
          </a:xfrm>
          <a:prstGeom prst="rect">
            <a:avLst/>
          </a:prstGeom>
          <a:noFill/>
        </p:spPr>
        <p:txBody>
          <a:bodyPr wrap="none" rtlCol="0">
            <a:spAutoFit/>
          </a:bodyPr>
          <a:lstStyle/>
          <a:p>
            <a:r>
              <a:rPr lang="en-US" dirty="0" smtClean="0"/>
              <a:t>- </a:t>
            </a:r>
            <a:r>
              <a:rPr lang="en-US" sz="2800" dirty="0" smtClean="0"/>
              <a:t>ANONYMOUS</a:t>
            </a:r>
            <a:endParaRPr lang="en-US" dirty="0"/>
          </a:p>
        </p:txBody>
      </p:sp>
    </p:spTree>
    <p:extLst>
      <p:ext uri="{BB962C8B-B14F-4D97-AF65-F5344CB8AC3E}">
        <p14:creationId xmlns:p14="http://schemas.microsoft.com/office/powerpoint/2010/main" val="1207917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DF6473-601B-644E-9185-7F9902F7E088}"/>
              </a:ext>
            </a:extLst>
          </p:cNvPr>
          <p:cNvSpPr>
            <a:spLocks noGrp="1"/>
          </p:cNvSpPr>
          <p:nvPr>
            <p:ph type="ctrTitle"/>
          </p:nvPr>
        </p:nvSpPr>
        <p:spPr>
          <a:xfrm>
            <a:off x="1524000" y="1122363"/>
            <a:ext cx="9144000" cy="838784"/>
          </a:xfrm>
        </p:spPr>
        <p:txBody>
          <a:bodyPr>
            <a:normAutofit/>
          </a:bodyPr>
          <a:lstStyle/>
          <a:p>
            <a:r>
              <a:rPr lang="en-US" sz="4000" dirty="0"/>
              <a:t>Problem Description</a:t>
            </a:r>
          </a:p>
        </p:txBody>
      </p:sp>
      <p:sp>
        <p:nvSpPr>
          <p:cNvPr id="3" name="Subtitle 2">
            <a:extLst>
              <a:ext uri="{FF2B5EF4-FFF2-40B4-BE49-F238E27FC236}">
                <a16:creationId xmlns:a16="http://schemas.microsoft.com/office/drawing/2014/main" xmlns="" id="{BFA9268A-2279-7F45-8794-C6D5B5097B8E}"/>
              </a:ext>
            </a:extLst>
          </p:cNvPr>
          <p:cNvSpPr>
            <a:spLocks noGrp="1"/>
          </p:cNvSpPr>
          <p:nvPr>
            <p:ph type="subTitle" idx="1"/>
          </p:nvPr>
        </p:nvSpPr>
        <p:spPr>
          <a:xfrm>
            <a:off x="613611" y="2386849"/>
            <a:ext cx="10768263" cy="4050046"/>
          </a:xfrm>
        </p:spPr>
        <p:txBody>
          <a:bodyPr>
            <a:normAutofit/>
          </a:bodyPr>
          <a:lstStyle/>
          <a:p>
            <a:pPr marL="342900" indent="-342900" algn="just">
              <a:buFont typeface="Arial" charset="0"/>
              <a:buChar char="•"/>
            </a:pPr>
            <a:r>
              <a:rPr lang="en-US" dirty="0" smtClean="0"/>
              <a:t>The problem of automated essay scoring is a long standing goal in the world of natural language processing.</a:t>
            </a:r>
          </a:p>
          <a:p>
            <a:pPr marL="342900" indent="-342900" algn="just">
              <a:buFont typeface="Arial" charset="0"/>
              <a:buChar char="•"/>
            </a:pPr>
            <a:r>
              <a:rPr lang="en-US" dirty="0" smtClean="0"/>
              <a:t>It </a:t>
            </a:r>
            <a:r>
              <a:rPr lang="en-US" dirty="0"/>
              <a:t>is a well explored problem with </a:t>
            </a:r>
            <a:r>
              <a:rPr lang="en-US" dirty="0" smtClean="0"/>
              <a:t>potential applications </a:t>
            </a:r>
            <a:r>
              <a:rPr lang="en-US" dirty="0"/>
              <a:t>for standard educational testing companies like </a:t>
            </a:r>
            <a:r>
              <a:rPr lang="en-US" dirty="0" smtClean="0"/>
              <a:t>ETS  </a:t>
            </a:r>
          </a:p>
          <a:p>
            <a:pPr marL="342900" indent="-342900" algn="just">
              <a:buFont typeface="Arial" charset="0"/>
              <a:buChar char="•"/>
            </a:pPr>
            <a:r>
              <a:rPr lang="en-US" dirty="0" smtClean="0"/>
              <a:t>Major applications includes University application grading for SOP, School grading , GRE, TOEFL , IELTS etc.</a:t>
            </a:r>
            <a:endParaRPr lang="en-US" dirty="0"/>
          </a:p>
          <a:p>
            <a:pPr marL="342900" indent="-342900" algn="just">
              <a:buFont typeface="Arial" charset="0"/>
              <a:buChar char="•"/>
            </a:pPr>
            <a:r>
              <a:rPr lang="en-US" dirty="0"/>
              <a:t>The task of providing fine-grained feedback for essay has not been explored much.</a:t>
            </a:r>
          </a:p>
          <a:p>
            <a:pPr marL="342900" indent="-342900" algn="just">
              <a:buFont typeface="Arial" charset="0"/>
              <a:buChar char="•"/>
            </a:pPr>
            <a:r>
              <a:rPr lang="en-US" dirty="0"/>
              <a:t>A system that gives relevant feedback to different parts of the essay will help students to improve their writing and prepare better for these tests.</a:t>
            </a:r>
          </a:p>
          <a:p>
            <a:endParaRPr lang="en-US" dirty="0"/>
          </a:p>
          <a:p>
            <a:endParaRPr lang="en-US" dirty="0"/>
          </a:p>
        </p:txBody>
      </p:sp>
    </p:spTree>
    <p:extLst>
      <p:ext uri="{BB962C8B-B14F-4D97-AF65-F5344CB8AC3E}">
        <p14:creationId xmlns:p14="http://schemas.microsoft.com/office/powerpoint/2010/main" val="4097832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AB2C6-F5EE-C146-9AC5-A35EA9F5385C}"/>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xmlns="" id="{45DFB4CC-3065-5E47-A0FA-9FB0B85246B8}"/>
              </a:ext>
            </a:extLst>
          </p:cNvPr>
          <p:cNvSpPr>
            <a:spLocks noGrp="1"/>
          </p:cNvSpPr>
          <p:nvPr>
            <p:ph sz="half" idx="1"/>
          </p:nvPr>
        </p:nvSpPr>
        <p:spPr>
          <a:xfrm>
            <a:off x="990600" y="3952347"/>
            <a:ext cx="5181600" cy="1603375"/>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dirty="0" err="1"/>
              <a:t>Alikaniotis</a:t>
            </a:r>
            <a:r>
              <a:rPr lang="en-US" sz="2000" dirty="0"/>
              <a:t> et al. have shown that effective essay scoring can be accomplished using multilayer bidirectional LSTM.</a:t>
            </a:r>
          </a:p>
          <a:p>
            <a:endParaRPr lang="en-US" dirty="0"/>
          </a:p>
        </p:txBody>
      </p:sp>
      <p:sp>
        <p:nvSpPr>
          <p:cNvPr id="4" name="Content Placeholder 3">
            <a:extLst>
              <a:ext uri="{FF2B5EF4-FFF2-40B4-BE49-F238E27FC236}">
                <a16:creationId xmlns:a16="http://schemas.microsoft.com/office/drawing/2014/main" xmlns="" id="{9BFEA74D-FB93-5E4B-B43A-01F374F79618}"/>
              </a:ext>
            </a:extLst>
          </p:cNvPr>
          <p:cNvSpPr>
            <a:spLocks noGrp="1"/>
          </p:cNvSpPr>
          <p:nvPr>
            <p:ph sz="half" idx="2"/>
          </p:nvPr>
        </p:nvSpPr>
        <p:spPr>
          <a:xfrm>
            <a:off x="6641432" y="1825626"/>
            <a:ext cx="5181600" cy="1200328"/>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dirty="0" err="1" smtClean="0"/>
              <a:t>Zilly</a:t>
            </a:r>
            <a:r>
              <a:rPr lang="en-US" sz="2000" dirty="0" smtClean="0"/>
              <a:t> et al.(2017) use the idea of using </a:t>
            </a:r>
            <a:r>
              <a:rPr lang="en-US" sz="2000" dirty="0" err="1" smtClean="0"/>
              <a:t>reccurent</a:t>
            </a:r>
            <a:r>
              <a:rPr lang="en-US" sz="2000" dirty="0" smtClean="0"/>
              <a:t> highway networks to infuse it into the classic vanilla RNN architecture</a:t>
            </a:r>
            <a:endParaRPr lang="en-US" sz="2000" dirty="0"/>
          </a:p>
        </p:txBody>
      </p:sp>
      <p:sp>
        <p:nvSpPr>
          <p:cNvPr id="5" name="Content Placeholder 2">
            <a:extLst>
              <a:ext uri="{FF2B5EF4-FFF2-40B4-BE49-F238E27FC236}">
                <a16:creationId xmlns:a16="http://schemas.microsoft.com/office/drawing/2014/main" xmlns="" id="{31A8451C-0524-8242-AA6B-DD1AF8AB8668}"/>
              </a:ext>
            </a:extLst>
          </p:cNvPr>
          <p:cNvSpPr txBox="1">
            <a:spLocks/>
          </p:cNvSpPr>
          <p:nvPr/>
        </p:nvSpPr>
        <p:spPr>
          <a:xfrm>
            <a:off x="990600" y="1978025"/>
            <a:ext cx="5181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3">
            <a:extLst>
              <a:ext uri="{FF2B5EF4-FFF2-40B4-BE49-F238E27FC236}">
                <a16:creationId xmlns:a16="http://schemas.microsoft.com/office/drawing/2014/main" xmlns="" id="{0B94583D-C394-9A4C-BC3F-F5993BB5057B}"/>
              </a:ext>
            </a:extLst>
          </p:cNvPr>
          <p:cNvSpPr txBox="1">
            <a:spLocks/>
          </p:cNvSpPr>
          <p:nvPr/>
        </p:nvSpPr>
        <p:spPr>
          <a:xfrm>
            <a:off x="6172200" y="4176938"/>
            <a:ext cx="5181600" cy="175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Box 6"/>
          <p:cNvSpPr txBox="1"/>
          <p:nvPr/>
        </p:nvSpPr>
        <p:spPr>
          <a:xfrm>
            <a:off x="990600" y="1825625"/>
            <a:ext cx="51816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28600" lvl="0" indent="-228600">
              <a:lnSpc>
                <a:spcPct val="90000"/>
              </a:lnSpc>
              <a:spcBef>
                <a:spcPts val="1000"/>
              </a:spcBef>
              <a:buFont typeface="Arial" panose="020B0604020202020204" pitchFamily="34" charset="0"/>
              <a:buChar char="•"/>
            </a:pPr>
            <a:r>
              <a:rPr lang="en-US" sz="2000" dirty="0"/>
              <a:t>Liu et al. used Support Vector Machine (SVM</a:t>
            </a:r>
            <a:r>
              <a:rPr lang="en-US" sz="2000" dirty="0" smtClean="0"/>
              <a:t>) and logistic regression </a:t>
            </a:r>
            <a:r>
              <a:rPr lang="en-US" sz="2000" dirty="0"/>
              <a:t>to develop a system to assign scores to features like ‘spelling’ and ‘supporting ideas’.</a:t>
            </a:r>
          </a:p>
        </p:txBody>
      </p:sp>
    </p:spTree>
    <p:extLst>
      <p:ext uri="{BB962C8B-B14F-4D97-AF65-F5344CB8AC3E}">
        <p14:creationId xmlns:p14="http://schemas.microsoft.com/office/powerpoint/2010/main" val="702847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42285737-90EE-47DC-AC80-8AE156B1196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 xmlns:a16="http://schemas.microsoft.com/office/drawing/2014/main" id="{B57BDC17-F1B3-455F-BBF1-680AA1F25C0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 xmlns:a16="http://schemas.microsoft.com/office/drawing/2014/main" id="{64E2FA9A-FEF7-4501-B0EB-5E45EDD2177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 xmlns:a16="http://schemas.microsoft.com/office/drawing/2014/main" id="{BC38192B-B4CB-47D4-A3B1-10010247F15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8" name="Freeform 8">
              <a:extLst>
                <a:ext uri="{FF2B5EF4-FFF2-40B4-BE49-F238E27FC236}">
                  <a16:creationId xmlns="" xmlns:a16="http://schemas.microsoft.com/office/drawing/2014/main" id="{96330E33-E171-4B0F-82B5-AF7230399B5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9" name="Freeform 9">
              <a:extLst>
                <a:ext uri="{FF2B5EF4-FFF2-40B4-BE49-F238E27FC236}">
                  <a16:creationId xmlns="" xmlns:a16="http://schemas.microsoft.com/office/drawing/2014/main" id="{332B1723-69BF-42D7-B757-0FA059E152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 xmlns:a16="http://schemas.microsoft.com/office/drawing/2014/main" id="{F115D62D-1E96-48D1-A78D-D370A0BFB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 xmlns:a16="http://schemas.microsoft.com/office/drawing/2014/main" id="{91C2876A-169D-4822-A766-C00578C88B4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Title 3"/>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a:solidFill>
                  <a:srgbClr val="FFFFFF"/>
                </a:solidFill>
              </a:rPr>
              <a:t>ASAP DATASET</a:t>
            </a:r>
          </a:p>
        </p:txBody>
      </p:sp>
      <p:graphicFrame>
        <p:nvGraphicFramePr>
          <p:cNvPr id="8" name="TextBox 5">
            <a:extLst>
              <a:ext uri="{FF2B5EF4-FFF2-40B4-BE49-F238E27FC236}">
                <a16:creationId xmlns="" xmlns:a16="http://schemas.microsoft.com/office/drawing/2014/main" id="{C7A75D7B-5AC9-404B-891B-F9B5CADDBD4E}"/>
              </a:ext>
            </a:extLst>
          </p:cNvPr>
          <p:cNvGraphicFramePr/>
          <p:nvPr>
            <p:extLst>
              <p:ext uri="{D42A27DB-BD31-4B8C-83A1-F6EECF244321}">
                <p14:modId xmlns:p14="http://schemas.microsoft.com/office/powerpoint/2010/main" val="20215855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3830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F9CFCE6-877F-4858-B8BD-2C52CA8AFB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8213F8A0-12AE-4514-8372-0DD766EC28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5" y="883345"/>
            <a:ext cx="5129784" cy="5091310"/>
          </a:xfrm>
          <a:prstGeom prst="rect">
            <a:avLst/>
          </a:prstGeom>
        </p:spPr>
      </p:pic>
      <p:sp>
        <p:nvSpPr>
          <p:cNvPr id="12" name="Rectangle 11">
            <a:extLst>
              <a:ext uri="{FF2B5EF4-FFF2-40B4-BE49-F238E27FC236}">
                <a16:creationId xmlns="" xmlns:a16="http://schemas.microsoft.com/office/drawing/2014/main" id="{9EFF17D4-9A8C-4CE5-B096-D8CCD44004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80" y="1999073"/>
            <a:ext cx="5129784" cy="2859854"/>
          </a:xfrm>
          <a:prstGeom prst="rect">
            <a:avLst/>
          </a:prstGeom>
        </p:spPr>
      </p:pic>
      <p:sp>
        <p:nvSpPr>
          <p:cNvPr id="4" name="TextBox 3"/>
          <p:cNvSpPr txBox="1"/>
          <p:nvPr/>
        </p:nvSpPr>
        <p:spPr>
          <a:xfrm>
            <a:off x="2574759" y="6377940"/>
            <a:ext cx="1937084" cy="461665"/>
          </a:xfrm>
          <a:prstGeom prst="rect">
            <a:avLst/>
          </a:prstGeom>
          <a:noFill/>
        </p:spPr>
        <p:txBody>
          <a:bodyPr wrap="square" rtlCol="0">
            <a:spAutoFit/>
          </a:bodyPr>
          <a:lstStyle/>
          <a:p>
            <a:r>
              <a:rPr lang="en-US" sz="2400" dirty="0" smtClean="0">
                <a:solidFill>
                  <a:schemeClr val="bg1"/>
                </a:solidFill>
              </a:rPr>
              <a:t>Bad Essay</a:t>
            </a:r>
            <a:endParaRPr lang="en-US" sz="2400" dirty="0">
              <a:solidFill>
                <a:schemeClr val="bg1"/>
              </a:solidFill>
            </a:endParaRPr>
          </a:p>
        </p:txBody>
      </p:sp>
      <p:sp>
        <p:nvSpPr>
          <p:cNvPr id="9" name="TextBox 8"/>
          <p:cNvSpPr txBox="1"/>
          <p:nvPr/>
        </p:nvSpPr>
        <p:spPr>
          <a:xfrm>
            <a:off x="8466344" y="6408717"/>
            <a:ext cx="1369477" cy="400110"/>
          </a:xfrm>
          <a:prstGeom prst="rect">
            <a:avLst/>
          </a:prstGeom>
          <a:noFill/>
        </p:spPr>
        <p:txBody>
          <a:bodyPr wrap="none" rtlCol="0">
            <a:spAutoFit/>
          </a:bodyPr>
          <a:lstStyle/>
          <a:p>
            <a:r>
              <a:rPr lang="en-US" sz="2000" dirty="0" smtClean="0">
                <a:solidFill>
                  <a:schemeClr val="bg1"/>
                </a:solidFill>
              </a:rPr>
              <a:t>Good Essay</a:t>
            </a:r>
            <a:endParaRPr lang="en-US" sz="2000" dirty="0">
              <a:solidFill>
                <a:schemeClr val="bg1"/>
              </a:solidFill>
            </a:endParaRPr>
          </a:p>
        </p:txBody>
      </p:sp>
    </p:spTree>
    <p:extLst>
      <p:ext uri="{BB962C8B-B14F-4D97-AF65-F5344CB8AC3E}">
        <p14:creationId xmlns:p14="http://schemas.microsoft.com/office/powerpoint/2010/main" val="3012664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A9B81700-2FEA-5241-93E6-1C1C913C8600}"/>
              </a:ext>
            </a:extLst>
          </p:cNvPr>
          <p:cNvSpPr>
            <a:spLocks noGrp="1"/>
          </p:cNvSpPr>
          <p:nvPr>
            <p:ph type="title"/>
          </p:nvPr>
        </p:nvSpPr>
        <p:spPr>
          <a:xfrm>
            <a:off x="863028" y="1012004"/>
            <a:ext cx="3635399" cy="4795408"/>
          </a:xfrm>
        </p:spPr>
        <p:txBody>
          <a:bodyPr>
            <a:normAutofit/>
          </a:bodyPr>
          <a:lstStyle/>
          <a:p>
            <a:r>
              <a:rPr lang="en-US" sz="4100" dirty="0" smtClean="0">
                <a:solidFill>
                  <a:srgbClr val="FFFFFF"/>
                </a:solidFill>
              </a:rPr>
              <a:t>Implementation flow</a:t>
            </a:r>
            <a:endParaRPr lang="en-US" sz="4100" dirty="0">
              <a:solidFill>
                <a:srgbClr val="FFFFFF"/>
              </a:solidFill>
            </a:endParaRPr>
          </a:p>
        </p:txBody>
      </p:sp>
      <p:graphicFrame>
        <p:nvGraphicFramePr>
          <p:cNvPr id="5" name="Content Placeholder 2">
            <a:extLst>
              <a:ext uri="{FF2B5EF4-FFF2-40B4-BE49-F238E27FC236}">
                <a16:creationId xmlns="" xmlns:a16="http://schemas.microsoft.com/office/drawing/2014/main" id="{25C4E6E3-D353-4202-ADA2-C6A9C4BD2600}"/>
              </a:ext>
            </a:extLst>
          </p:cNvPr>
          <p:cNvGraphicFramePr>
            <a:graphicFrameLocks noGrp="1"/>
          </p:cNvGraphicFramePr>
          <p:nvPr>
            <p:ph idx="1"/>
            <p:extLst>
              <p:ext uri="{D42A27DB-BD31-4B8C-83A1-F6EECF244321}">
                <p14:modId xmlns:p14="http://schemas.microsoft.com/office/powerpoint/2010/main" val="12129079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29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able, wooden, indoor, animal&#10;&#10;Description automatically generated">
            <a:extLst>
              <a:ext uri="{FF2B5EF4-FFF2-40B4-BE49-F238E27FC236}">
                <a16:creationId xmlns="" xmlns:a16="http://schemas.microsoft.com/office/drawing/2014/main" id="{3B9B6E0A-C9DF-B04E-93AC-F4E80A1B670D}"/>
              </a:ext>
            </a:extLst>
          </p:cNvPr>
          <p:cNvPicPr>
            <a:picLocks noChangeAspect="1"/>
          </p:cNvPicPr>
          <p:nvPr/>
        </p:nvPicPr>
        <p:blipFill rotWithShape="1">
          <a:blip r:embed="rId3">
            <a:alphaModFix/>
            <a:extLst/>
          </a:blip>
          <a:srcRect t="10002" r="-2" b="1541"/>
          <a:stretch/>
        </p:blipFill>
        <p:spPr>
          <a:xfrm>
            <a:off x="6089904" y="155448"/>
            <a:ext cx="6261330" cy="3932313"/>
          </a:xfrm>
          <a:prstGeom prst="rect">
            <a:avLst/>
          </a:prstGeom>
          <a:effectLst>
            <a:softEdge rad="533400"/>
          </a:effectLst>
        </p:spPr>
      </p:pic>
      <p:pic>
        <p:nvPicPr>
          <p:cNvPr id="11" name="Picture 10" descr="A frog sitting on a rock&#10;&#10;Description automatically generated">
            <a:extLst>
              <a:ext uri="{FF2B5EF4-FFF2-40B4-BE49-F238E27FC236}">
                <a16:creationId xmlns="" xmlns:a16="http://schemas.microsoft.com/office/drawing/2014/main" id="{035F65D0-A558-1849-A2E9-0E7CDF29EF66}"/>
              </a:ext>
            </a:extLst>
          </p:cNvPr>
          <p:cNvPicPr>
            <a:picLocks noChangeAspect="1"/>
          </p:cNvPicPr>
          <p:nvPr/>
        </p:nvPicPr>
        <p:blipFill rotWithShape="1">
          <a:blip r:embed="rId4"/>
          <a:srcRect r="816"/>
          <a:stretch/>
        </p:blipFill>
        <p:spPr>
          <a:xfrm>
            <a:off x="6089904" y="2487168"/>
            <a:ext cx="6263640" cy="4215384"/>
          </a:xfrm>
          <a:prstGeom prst="rect">
            <a:avLst/>
          </a:prstGeom>
          <a:effectLst>
            <a:softEdge rad="533400"/>
          </a:effectLst>
        </p:spPr>
      </p:pic>
      <p:pic>
        <p:nvPicPr>
          <p:cNvPr id="29" name="Picture 20">
            <a:extLst>
              <a:ext uri="{FF2B5EF4-FFF2-40B4-BE49-F238E27FC236}">
                <a16:creationId xmlns="" xmlns:a16="http://schemas.microsoft.com/office/drawing/2014/main" id="{22901FED-4FC9-4ED5-8123-C98BCD1616B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3CB3691B-32CF-AE43-99F1-178A947E7C27}"/>
              </a:ext>
            </a:extLst>
          </p:cNvPr>
          <p:cNvSpPr>
            <a:spLocks noGrp="1"/>
          </p:cNvSpPr>
          <p:nvPr>
            <p:ph type="title"/>
          </p:nvPr>
        </p:nvSpPr>
        <p:spPr>
          <a:xfrm>
            <a:off x="804998" y="798445"/>
            <a:ext cx="4803636" cy="1311664"/>
          </a:xfrm>
        </p:spPr>
        <p:txBody>
          <a:bodyPr>
            <a:normAutofit/>
          </a:bodyPr>
          <a:lstStyle/>
          <a:p>
            <a:r>
              <a:rPr lang="en-US" sz="3700" b="1" dirty="0" err="1">
                <a:solidFill>
                  <a:srgbClr val="000000"/>
                </a:solidFill>
              </a:rPr>
              <a:t>GloVe</a:t>
            </a:r>
            <a:r>
              <a:rPr lang="en-US" sz="3700" b="1" dirty="0">
                <a:solidFill>
                  <a:srgbClr val="000000"/>
                </a:solidFill>
              </a:rPr>
              <a:t>: Global Vectors for word representation</a:t>
            </a:r>
          </a:p>
        </p:txBody>
      </p:sp>
      <p:sp>
        <p:nvSpPr>
          <p:cNvPr id="3" name="Content Placeholder 2">
            <a:extLst>
              <a:ext uri="{FF2B5EF4-FFF2-40B4-BE49-F238E27FC236}">
                <a16:creationId xmlns="" xmlns:a16="http://schemas.microsoft.com/office/drawing/2014/main" id="{8E2D90AE-AD8E-5549-A484-E633EFE3A2ED}"/>
              </a:ext>
            </a:extLst>
          </p:cNvPr>
          <p:cNvSpPr>
            <a:spLocks noGrp="1"/>
          </p:cNvSpPr>
          <p:nvPr>
            <p:ph idx="1"/>
          </p:nvPr>
        </p:nvSpPr>
        <p:spPr>
          <a:xfrm>
            <a:off x="804997" y="2272143"/>
            <a:ext cx="4803637" cy="3788830"/>
          </a:xfrm>
        </p:spPr>
        <p:txBody>
          <a:bodyPr anchor="ctr">
            <a:normAutofit/>
          </a:bodyPr>
          <a:lstStyle/>
          <a:p>
            <a:r>
              <a:rPr lang="en-US" sz="2000" dirty="0" err="1">
                <a:solidFill>
                  <a:srgbClr val="000000"/>
                </a:solidFill>
              </a:rPr>
              <a:t>GloVe</a:t>
            </a:r>
            <a:r>
              <a:rPr lang="en-US" sz="2000" dirty="0">
                <a:solidFill>
                  <a:srgbClr val="000000"/>
                </a:solidFill>
              </a:rPr>
              <a:t> is an unsupervised learning algorithm for obtaining vector representations for words. </a:t>
            </a:r>
          </a:p>
          <a:p>
            <a:r>
              <a:rPr lang="en-US" sz="2000" dirty="0">
                <a:solidFill>
                  <a:srgbClr val="000000"/>
                </a:solidFill>
              </a:rPr>
              <a:t>The nearest neighbors of the word ‘frog’ using </a:t>
            </a:r>
            <a:r>
              <a:rPr lang="en-US" sz="2000" dirty="0" err="1">
                <a:solidFill>
                  <a:srgbClr val="000000"/>
                </a:solidFill>
              </a:rPr>
              <a:t>GloVe</a:t>
            </a:r>
            <a:r>
              <a:rPr lang="en-US" sz="2000" dirty="0">
                <a:solidFill>
                  <a:srgbClr val="000000"/>
                </a:solidFill>
              </a:rPr>
              <a:t>: Frogs, Toad, </a:t>
            </a:r>
            <a:r>
              <a:rPr lang="en-US" sz="2000" dirty="0" err="1">
                <a:solidFill>
                  <a:srgbClr val="000000"/>
                </a:solidFill>
              </a:rPr>
              <a:t>litoria</a:t>
            </a:r>
            <a:r>
              <a:rPr lang="en-US" sz="2000" dirty="0">
                <a:solidFill>
                  <a:srgbClr val="000000"/>
                </a:solidFill>
              </a:rPr>
              <a:t>, </a:t>
            </a:r>
            <a:r>
              <a:rPr lang="en-US" sz="2000" dirty="0" err="1">
                <a:solidFill>
                  <a:srgbClr val="000000"/>
                </a:solidFill>
              </a:rPr>
              <a:t>leptodactylidae</a:t>
            </a:r>
            <a:r>
              <a:rPr lang="en-US" sz="2000" dirty="0">
                <a:solidFill>
                  <a:srgbClr val="000000"/>
                </a:solidFill>
              </a:rPr>
              <a:t>, rana, </a:t>
            </a:r>
            <a:r>
              <a:rPr lang="en-US" sz="2000" dirty="0" err="1">
                <a:solidFill>
                  <a:srgbClr val="000000"/>
                </a:solidFill>
              </a:rPr>
              <a:t>eleutherodactylus</a:t>
            </a:r>
            <a:r>
              <a:rPr lang="en-US" sz="2000" dirty="0">
                <a:solidFill>
                  <a:srgbClr val="000000"/>
                </a:solidFill>
              </a:rPr>
              <a:t>.</a:t>
            </a:r>
          </a:p>
          <a:p>
            <a:endParaRPr lang="en-US" sz="2000" dirty="0">
              <a:solidFill>
                <a:srgbClr val="000000"/>
              </a:solidFill>
            </a:endParaRPr>
          </a:p>
        </p:txBody>
      </p:sp>
    </p:spTree>
    <p:extLst>
      <p:ext uri="{BB962C8B-B14F-4D97-AF65-F5344CB8AC3E}">
        <p14:creationId xmlns:p14="http://schemas.microsoft.com/office/powerpoint/2010/main" val="331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250"/>
                                        <p:tgtEl>
                                          <p:spTgt spid="9"/>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478</TotalTime>
  <Words>1418</Words>
  <Application>Microsoft Macintosh PowerPoint</Application>
  <PresentationFormat>Widescreen</PresentationFormat>
  <Paragraphs>116</Paragraphs>
  <Slides>21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SMART ESSAY GRADER</vt:lpstr>
      <vt:lpstr>PowerPoint Presentation</vt:lpstr>
      <vt:lpstr>PowerPoint Presentation</vt:lpstr>
      <vt:lpstr>Problem Description</vt:lpstr>
      <vt:lpstr>Related Work</vt:lpstr>
      <vt:lpstr>ASAP DATASET</vt:lpstr>
      <vt:lpstr>PowerPoint Presentation</vt:lpstr>
      <vt:lpstr>Implementation flow</vt:lpstr>
      <vt:lpstr>GloVe: Global Vectors for word representation</vt:lpstr>
      <vt:lpstr>Our model</vt:lpstr>
      <vt:lpstr>Chunk Prediction</vt:lpstr>
      <vt:lpstr>Threshold</vt:lpstr>
      <vt:lpstr>Results : RMSE</vt:lpstr>
      <vt:lpstr>Good Essay </vt:lpstr>
      <vt:lpstr>PowerPoint Presentation</vt:lpstr>
      <vt:lpstr>Bad Essay </vt:lpstr>
      <vt:lpstr>PowerPoint Presentation</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Description</dc:title>
  <dc:creator>Dhruv Sharma</dc:creator>
  <cp:lastModifiedBy>Microsoft Office User</cp:lastModifiedBy>
  <cp:revision>43</cp:revision>
  <dcterms:created xsi:type="dcterms:W3CDTF">2019-04-14T02:40:50Z</dcterms:created>
  <dcterms:modified xsi:type="dcterms:W3CDTF">2019-04-16T01:43:43Z</dcterms:modified>
</cp:coreProperties>
</file>